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58" r:id="rId4"/>
    <p:sldId id="259" r:id="rId5"/>
    <p:sldId id="260" r:id="rId6"/>
    <p:sldId id="300" r:id="rId7"/>
    <p:sldId id="301" r:id="rId8"/>
    <p:sldId id="302" r:id="rId9"/>
    <p:sldId id="303" r:id="rId10"/>
    <p:sldId id="304" r:id="rId11"/>
    <p:sldId id="305" r:id="rId12"/>
    <p:sldId id="284" r:id="rId13"/>
    <p:sldId id="285" r:id="rId14"/>
    <p:sldId id="263" r:id="rId15"/>
    <p:sldId id="264" r:id="rId16"/>
    <p:sldId id="265" r:id="rId17"/>
    <p:sldId id="266" r:id="rId18"/>
    <p:sldId id="267" r:id="rId19"/>
    <p:sldId id="311" r:id="rId20"/>
    <p:sldId id="316" r:id="rId21"/>
    <p:sldId id="317" r:id="rId22"/>
    <p:sldId id="318" r:id="rId23"/>
    <p:sldId id="319" r:id="rId24"/>
    <p:sldId id="279" r:id="rId25"/>
    <p:sldId id="291" r:id="rId26"/>
    <p:sldId id="292" r:id="rId27"/>
    <p:sldId id="293" r:id="rId28"/>
    <p:sldId id="294" r:id="rId29"/>
    <p:sldId id="280" r:id="rId30"/>
    <p:sldId id="281" r:id="rId31"/>
    <p:sldId id="274" r:id="rId32"/>
    <p:sldId id="275" r:id="rId33"/>
    <p:sldId id="276" r:id="rId34"/>
    <p:sldId id="277" r:id="rId35"/>
    <p:sldId id="282" r:id="rId36"/>
    <p:sldId id="283" r:id="rId37"/>
    <p:sldId id="295" r:id="rId38"/>
    <p:sldId id="296" r:id="rId39"/>
    <p:sldId id="297" r:id="rId40"/>
    <p:sldId id="298" r:id="rId41"/>
    <p:sldId id="299" r:id="rId42"/>
    <p:sldId id="286" r:id="rId43"/>
    <p:sldId id="306" r:id="rId44"/>
    <p:sldId id="287" r:id="rId45"/>
    <p:sldId id="289" r:id="rId46"/>
    <p:sldId id="290" r:id="rId47"/>
    <p:sldId id="307" r:id="rId4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23C2D5-B1D3-B349-825C-5548E04AC6AA}" type="doc">
      <dgm:prSet loTypeId="urn:microsoft.com/office/officeart/2005/8/layout/radial5" loCatId="" qsTypeId="urn:microsoft.com/office/officeart/2005/8/quickstyle/3D5" qsCatId="3D" csTypeId="urn:microsoft.com/office/officeart/2005/8/colors/colorful1#1" csCatId="colorful" phldr="1"/>
      <dgm:spPr/>
      <dgm:t>
        <a:bodyPr/>
        <a:lstStyle/>
        <a:p>
          <a:endParaRPr lang="en-US"/>
        </a:p>
      </dgm:t>
    </dgm:pt>
    <dgm:pt modelId="{8A9FEEA1-B1D0-8446-B874-A41EF423A585}">
      <dgm:prSet phldrT="[Text]"/>
      <dgm:spPr/>
      <dgm:t>
        <a:bodyPr/>
        <a:lstStyle/>
        <a:p>
          <a:r>
            <a:rPr lang="en-US" dirty="0"/>
            <a:t>ICC</a:t>
          </a:r>
        </a:p>
      </dgm:t>
    </dgm:pt>
    <dgm:pt modelId="{0EBF1075-2093-7B49-BB58-CA353A726C5E}" type="parTrans" cxnId="{45AB36F5-5D6F-BC48-BC5B-527CECE98216}">
      <dgm:prSet/>
      <dgm:spPr/>
      <dgm:t>
        <a:bodyPr/>
        <a:lstStyle/>
        <a:p>
          <a:endParaRPr lang="en-US"/>
        </a:p>
      </dgm:t>
    </dgm:pt>
    <dgm:pt modelId="{4CAB4282-D27E-8A46-BAF4-765A9F78D76D}" type="sibTrans" cxnId="{45AB36F5-5D6F-BC48-BC5B-527CECE98216}">
      <dgm:prSet/>
      <dgm:spPr/>
      <dgm:t>
        <a:bodyPr/>
        <a:lstStyle/>
        <a:p>
          <a:endParaRPr lang="en-US"/>
        </a:p>
      </dgm:t>
    </dgm:pt>
    <dgm:pt modelId="{7517573E-1C52-BA42-9334-536DF343B753}">
      <dgm:prSet phldrT="[Text]"/>
      <dgm:spPr/>
      <dgm:t>
        <a:bodyPr/>
        <a:lstStyle/>
        <a:p>
          <a:r>
            <a:rPr lang="en-US" dirty="0"/>
            <a:t>DDC</a:t>
          </a:r>
        </a:p>
      </dgm:t>
    </dgm:pt>
    <dgm:pt modelId="{BB132157-E2AD-8545-9DFE-40470E4B0BD9}" type="parTrans" cxnId="{D22CF256-B89E-3944-8C70-2705B3EE8FAE}">
      <dgm:prSet/>
      <dgm:spPr/>
      <dgm:t>
        <a:bodyPr/>
        <a:lstStyle/>
        <a:p>
          <a:endParaRPr lang="en-US"/>
        </a:p>
      </dgm:t>
    </dgm:pt>
    <dgm:pt modelId="{F8026110-658E-A14A-879E-AE2C082593AA}" type="sibTrans" cxnId="{D22CF256-B89E-3944-8C70-2705B3EE8FAE}">
      <dgm:prSet/>
      <dgm:spPr/>
      <dgm:t>
        <a:bodyPr/>
        <a:lstStyle/>
        <a:p>
          <a:endParaRPr lang="en-US"/>
        </a:p>
      </dgm:t>
    </dgm:pt>
    <dgm:pt modelId="{8999895F-85FA-B549-8CD4-03D75DE259F6}">
      <dgm:prSet phldrT="[Text]"/>
      <dgm:spPr/>
      <dgm:t>
        <a:bodyPr/>
        <a:lstStyle/>
        <a:p>
          <a:r>
            <a:rPr lang="en-US" dirty="0"/>
            <a:t>UDC</a:t>
          </a:r>
        </a:p>
      </dgm:t>
    </dgm:pt>
    <dgm:pt modelId="{B2C7E94C-4CC7-A945-B303-35ACFED40E6F}" type="parTrans" cxnId="{864036C6-49C5-8D48-95A5-0CB9C74C71A1}">
      <dgm:prSet/>
      <dgm:spPr/>
      <dgm:t>
        <a:bodyPr/>
        <a:lstStyle/>
        <a:p>
          <a:endParaRPr lang="en-US"/>
        </a:p>
      </dgm:t>
    </dgm:pt>
    <dgm:pt modelId="{4AA6DE0D-7867-ED4A-B27D-1E00ACD1A0FE}" type="sibTrans" cxnId="{864036C6-49C5-8D48-95A5-0CB9C74C71A1}">
      <dgm:prSet/>
      <dgm:spPr/>
      <dgm:t>
        <a:bodyPr/>
        <a:lstStyle/>
        <a:p>
          <a:endParaRPr lang="en-US"/>
        </a:p>
      </dgm:t>
    </dgm:pt>
    <dgm:pt modelId="{746F1FBA-7787-624D-A4DF-75122A74DDC9}">
      <dgm:prSet phldrT="[Text]"/>
      <dgm:spPr/>
      <dgm:t>
        <a:bodyPr/>
        <a:lstStyle/>
        <a:p>
          <a:r>
            <a:rPr lang="en-US" dirty="0"/>
            <a:t>LCC</a:t>
          </a:r>
        </a:p>
      </dgm:t>
    </dgm:pt>
    <dgm:pt modelId="{F37633E3-EB67-794D-9E18-2484BAA7066B}" type="parTrans" cxnId="{8C65352A-0238-2641-A90D-95847F8E8A68}">
      <dgm:prSet/>
      <dgm:spPr/>
      <dgm:t>
        <a:bodyPr/>
        <a:lstStyle/>
        <a:p>
          <a:endParaRPr lang="en-US"/>
        </a:p>
      </dgm:t>
    </dgm:pt>
    <dgm:pt modelId="{C20E6255-052C-9845-A0A4-84D5B04D94A7}" type="sibTrans" cxnId="{8C65352A-0238-2641-A90D-95847F8E8A68}">
      <dgm:prSet/>
      <dgm:spPr/>
      <dgm:t>
        <a:bodyPr/>
        <a:lstStyle/>
        <a:p>
          <a:endParaRPr lang="en-US"/>
        </a:p>
      </dgm:t>
    </dgm:pt>
    <dgm:pt modelId="{94AD1BC8-053E-994B-81E0-EA48F7D9CCDE}">
      <dgm:prSet phldrT="[Text]"/>
      <dgm:spPr/>
      <dgm:t>
        <a:bodyPr/>
        <a:lstStyle/>
        <a:p>
          <a:r>
            <a:rPr lang="en-US" dirty="0"/>
            <a:t>BC</a:t>
          </a:r>
        </a:p>
      </dgm:t>
    </dgm:pt>
    <dgm:pt modelId="{E59AD0C8-F795-9B43-84A5-DC46288B6438}" type="parTrans" cxnId="{D5ABA326-F746-CB4D-8328-357D43F7D568}">
      <dgm:prSet/>
      <dgm:spPr/>
      <dgm:t>
        <a:bodyPr/>
        <a:lstStyle/>
        <a:p>
          <a:endParaRPr lang="en-US"/>
        </a:p>
      </dgm:t>
    </dgm:pt>
    <dgm:pt modelId="{19AF0514-E4AC-B44A-B0CB-EB72EF67A522}" type="sibTrans" cxnId="{D5ABA326-F746-CB4D-8328-357D43F7D568}">
      <dgm:prSet/>
      <dgm:spPr/>
      <dgm:t>
        <a:bodyPr/>
        <a:lstStyle/>
        <a:p>
          <a:endParaRPr lang="en-US"/>
        </a:p>
      </dgm:t>
    </dgm:pt>
    <dgm:pt modelId="{0BA42CA7-FF69-8746-85DE-3C9D2A00C5E4}">
      <dgm:prSet/>
      <dgm:spPr/>
      <dgm:t>
        <a:bodyPr/>
        <a:lstStyle/>
        <a:p>
          <a:r>
            <a:rPr lang="en-US" dirty="0"/>
            <a:t>CC</a:t>
          </a:r>
        </a:p>
      </dgm:t>
    </dgm:pt>
    <dgm:pt modelId="{0DF756BD-AA89-274A-A296-8094285D97FD}" type="parTrans" cxnId="{C08D64BC-6CB7-DA42-B11D-5BA638BE43DF}">
      <dgm:prSet/>
      <dgm:spPr/>
      <dgm:t>
        <a:bodyPr/>
        <a:lstStyle/>
        <a:p>
          <a:endParaRPr lang="en-US"/>
        </a:p>
      </dgm:t>
    </dgm:pt>
    <dgm:pt modelId="{DC8D9B19-1C88-3D44-8373-E617DAE32109}" type="sibTrans" cxnId="{C08D64BC-6CB7-DA42-B11D-5BA638BE43DF}">
      <dgm:prSet/>
      <dgm:spPr/>
      <dgm:t>
        <a:bodyPr/>
        <a:lstStyle/>
        <a:p>
          <a:endParaRPr lang="en-US"/>
        </a:p>
      </dgm:t>
    </dgm:pt>
    <dgm:pt modelId="{44F5C38D-B0E5-9845-8887-6DA1DC3CE7F9}" type="pres">
      <dgm:prSet presAssocID="{4323C2D5-B1D3-B349-825C-5548E04AC6AA}" presName="Name0" presStyleCnt="0">
        <dgm:presLayoutVars>
          <dgm:chMax val="1"/>
          <dgm:dir/>
          <dgm:animLvl val="ctr"/>
          <dgm:resizeHandles val="exact"/>
        </dgm:presLayoutVars>
      </dgm:prSet>
      <dgm:spPr/>
    </dgm:pt>
    <dgm:pt modelId="{93159A13-BCB1-9942-B9EB-94A902749C6A}" type="pres">
      <dgm:prSet presAssocID="{8A9FEEA1-B1D0-8446-B874-A41EF423A585}" presName="centerShape" presStyleLbl="node0" presStyleIdx="0" presStyleCnt="1"/>
      <dgm:spPr/>
    </dgm:pt>
    <dgm:pt modelId="{B3DB2DC6-6DBC-3E45-82A2-473D12973D75}" type="pres">
      <dgm:prSet presAssocID="{BB132157-E2AD-8545-9DFE-40470E4B0BD9}" presName="parTrans" presStyleLbl="sibTrans2D1" presStyleIdx="0" presStyleCnt="5"/>
      <dgm:spPr/>
    </dgm:pt>
    <dgm:pt modelId="{4FA5B958-844A-5348-8F24-73898B781915}" type="pres">
      <dgm:prSet presAssocID="{BB132157-E2AD-8545-9DFE-40470E4B0BD9}" presName="connectorText" presStyleLbl="sibTrans2D1" presStyleIdx="0" presStyleCnt="5"/>
      <dgm:spPr/>
    </dgm:pt>
    <dgm:pt modelId="{F39EF86A-4858-724D-9DB5-B327F86D7512}" type="pres">
      <dgm:prSet presAssocID="{7517573E-1C52-BA42-9334-536DF343B753}" presName="node" presStyleLbl="node1" presStyleIdx="0" presStyleCnt="5">
        <dgm:presLayoutVars>
          <dgm:bulletEnabled val="1"/>
        </dgm:presLayoutVars>
      </dgm:prSet>
      <dgm:spPr/>
    </dgm:pt>
    <dgm:pt modelId="{D009798B-35B9-B64B-88B3-A3E6701BD284}" type="pres">
      <dgm:prSet presAssocID="{B2C7E94C-4CC7-A945-B303-35ACFED40E6F}" presName="parTrans" presStyleLbl="sibTrans2D1" presStyleIdx="1" presStyleCnt="5"/>
      <dgm:spPr/>
    </dgm:pt>
    <dgm:pt modelId="{59241BA8-CDC6-D04F-8328-6FC55E227E59}" type="pres">
      <dgm:prSet presAssocID="{B2C7E94C-4CC7-A945-B303-35ACFED40E6F}" presName="connectorText" presStyleLbl="sibTrans2D1" presStyleIdx="1" presStyleCnt="5"/>
      <dgm:spPr/>
    </dgm:pt>
    <dgm:pt modelId="{04775CA9-EDCB-734A-AD90-E5BF2FC3ADAF}" type="pres">
      <dgm:prSet presAssocID="{8999895F-85FA-B549-8CD4-03D75DE259F6}" presName="node" presStyleLbl="node1" presStyleIdx="1" presStyleCnt="5">
        <dgm:presLayoutVars>
          <dgm:bulletEnabled val="1"/>
        </dgm:presLayoutVars>
      </dgm:prSet>
      <dgm:spPr/>
    </dgm:pt>
    <dgm:pt modelId="{1CF95F2C-B041-704E-BFFF-5A4352AF2117}" type="pres">
      <dgm:prSet presAssocID="{0DF756BD-AA89-274A-A296-8094285D97FD}" presName="parTrans" presStyleLbl="sibTrans2D1" presStyleIdx="2" presStyleCnt="5"/>
      <dgm:spPr/>
    </dgm:pt>
    <dgm:pt modelId="{05D9F126-9335-0548-B886-8DFF12268C5C}" type="pres">
      <dgm:prSet presAssocID="{0DF756BD-AA89-274A-A296-8094285D97FD}" presName="connectorText" presStyleLbl="sibTrans2D1" presStyleIdx="2" presStyleCnt="5"/>
      <dgm:spPr/>
    </dgm:pt>
    <dgm:pt modelId="{FAF5EA72-58DE-844B-9CE6-BB15778C18EE}" type="pres">
      <dgm:prSet presAssocID="{0BA42CA7-FF69-8746-85DE-3C9D2A00C5E4}" presName="node" presStyleLbl="node1" presStyleIdx="2" presStyleCnt="5">
        <dgm:presLayoutVars>
          <dgm:bulletEnabled val="1"/>
        </dgm:presLayoutVars>
      </dgm:prSet>
      <dgm:spPr/>
    </dgm:pt>
    <dgm:pt modelId="{D2EE4F51-B5C3-0B4C-8BCF-1AEB0AF7388F}" type="pres">
      <dgm:prSet presAssocID="{F37633E3-EB67-794D-9E18-2484BAA7066B}" presName="parTrans" presStyleLbl="sibTrans2D1" presStyleIdx="3" presStyleCnt="5"/>
      <dgm:spPr/>
    </dgm:pt>
    <dgm:pt modelId="{F98B6446-1A27-3D41-AAE6-06EF3E224B53}" type="pres">
      <dgm:prSet presAssocID="{F37633E3-EB67-794D-9E18-2484BAA7066B}" presName="connectorText" presStyleLbl="sibTrans2D1" presStyleIdx="3" presStyleCnt="5"/>
      <dgm:spPr/>
    </dgm:pt>
    <dgm:pt modelId="{28D10D09-DF20-2846-A455-CCB74F6B3604}" type="pres">
      <dgm:prSet presAssocID="{746F1FBA-7787-624D-A4DF-75122A74DDC9}" presName="node" presStyleLbl="node1" presStyleIdx="3" presStyleCnt="5">
        <dgm:presLayoutVars>
          <dgm:bulletEnabled val="1"/>
        </dgm:presLayoutVars>
      </dgm:prSet>
      <dgm:spPr/>
    </dgm:pt>
    <dgm:pt modelId="{BCB72FE5-1965-A944-8834-F7237AF25EED}" type="pres">
      <dgm:prSet presAssocID="{E59AD0C8-F795-9B43-84A5-DC46288B6438}" presName="parTrans" presStyleLbl="sibTrans2D1" presStyleIdx="4" presStyleCnt="5"/>
      <dgm:spPr/>
    </dgm:pt>
    <dgm:pt modelId="{CD9C89E5-502B-4B4F-A5F1-5AD1BB3096DE}" type="pres">
      <dgm:prSet presAssocID="{E59AD0C8-F795-9B43-84A5-DC46288B6438}" presName="connectorText" presStyleLbl="sibTrans2D1" presStyleIdx="4" presStyleCnt="5"/>
      <dgm:spPr/>
    </dgm:pt>
    <dgm:pt modelId="{4D6AF95C-6E0F-254A-A80F-629E1AA787E4}" type="pres">
      <dgm:prSet presAssocID="{94AD1BC8-053E-994B-81E0-EA48F7D9CCDE}" presName="node" presStyleLbl="node1" presStyleIdx="4" presStyleCnt="5">
        <dgm:presLayoutVars>
          <dgm:bulletEnabled val="1"/>
        </dgm:presLayoutVars>
      </dgm:prSet>
      <dgm:spPr/>
    </dgm:pt>
  </dgm:ptLst>
  <dgm:cxnLst>
    <dgm:cxn modelId="{3F59B800-5E3C-47DA-9092-403077E1D582}" type="presOf" srcId="{E59AD0C8-F795-9B43-84A5-DC46288B6438}" destId="{BCB72FE5-1965-A944-8834-F7237AF25EED}" srcOrd="0" destOrd="0" presId="urn:microsoft.com/office/officeart/2005/8/layout/radial5"/>
    <dgm:cxn modelId="{39F1BC06-5216-4140-9381-A5E02FFB9640}" type="presOf" srcId="{E59AD0C8-F795-9B43-84A5-DC46288B6438}" destId="{CD9C89E5-502B-4B4F-A5F1-5AD1BB3096DE}" srcOrd="1" destOrd="0" presId="urn:microsoft.com/office/officeart/2005/8/layout/radial5"/>
    <dgm:cxn modelId="{C2C5090A-6715-4ECD-97DB-83840E30650C}" type="presOf" srcId="{0DF756BD-AA89-274A-A296-8094285D97FD}" destId="{05D9F126-9335-0548-B886-8DFF12268C5C}" srcOrd="1" destOrd="0" presId="urn:microsoft.com/office/officeart/2005/8/layout/radial5"/>
    <dgm:cxn modelId="{D5ABA326-F746-CB4D-8328-357D43F7D568}" srcId="{8A9FEEA1-B1D0-8446-B874-A41EF423A585}" destId="{94AD1BC8-053E-994B-81E0-EA48F7D9CCDE}" srcOrd="4" destOrd="0" parTransId="{E59AD0C8-F795-9B43-84A5-DC46288B6438}" sibTransId="{19AF0514-E4AC-B44A-B0CB-EB72EF67A522}"/>
    <dgm:cxn modelId="{C9FEC728-4475-42C1-9C64-F51E08C8BF72}" type="presOf" srcId="{B2C7E94C-4CC7-A945-B303-35ACFED40E6F}" destId="{D009798B-35B9-B64B-88B3-A3E6701BD284}" srcOrd="0" destOrd="0" presId="urn:microsoft.com/office/officeart/2005/8/layout/radial5"/>
    <dgm:cxn modelId="{8C65352A-0238-2641-A90D-95847F8E8A68}" srcId="{8A9FEEA1-B1D0-8446-B874-A41EF423A585}" destId="{746F1FBA-7787-624D-A4DF-75122A74DDC9}" srcOrd="3" destOrd="0" parTransId="{F37633E3-EB67-794D-9E18-2484BAA7066B}" sibTransId="{C20E6255-052C-9845-A0A4-84D5B04D94A7}"/>
    <dgm:cxn modelId="{B772A42B-C177-4321-AF72-F2179C734F78}" type="presOf" srcId="{4323C2D5-B1D3-B349-825C-5548E04AC6AA}" destId="{44F5C38D-B0E5-9845-8887-6DA1DC3CE7F9}" srcOrd="0" destOrd="0" presId="urn:microsoft.com/office/officeart/2005/8/layout/radial5"/>
    <dgm:cxn modelId="{17FCF133-3F3C-4DF8-8DE1-9656207D500C}" type="presOf" srcId="{BB132157-E2AD-8545-9DFE-40470E4B0BD9}" destId="{4FA5B958-844A-5348-8F24-73898B781915}" srcOrd="1" destOrd="0" presId="urn:microsoft.com/office/officeart/2005/8/layout/radial5"/>
    <dgm:cxn modelId="{643CE35B-8284-4687-8C44-CFD413C8B0BD}" type="presOf" srcId="{F37633E3-EB67-794D-9E18-2484BAA7066B}" destId="{D2EE4F51-B5C3-0B4C-8BCF-1AEB0AF7388F}" srcOrd="0" destOrd="0" presId="urn:microsoft.com/office/officeart/2005/8/layout/radial5"/>
    <dgm:cxn modelId="{20071948-90A0-4BEC-A93D-171792A3C717}" type="presOf" srcId="{8999895F-85FA-B549-8CD4-03D75DE259F6}" destId="{04775CA9-EDCB-734A-AD90-E5BF2FC3ADAF}" srcOrd="0" destOrd="0" presId="urn:microsoft.com/office/officeart/2005/8/layout/radial5"/>
    <dgm:cxn modelId="{D0ECFF48-5590-47F6-B990-722B43D42E9A}" type="presOf" srcId="{B2C7E94C-4CC7-A945-B303-35ACFED40E6F}" destId="{59241BA8-CDC6-D04F-8328-6FC55E227E59}" srcOrd="1" destOrd="0" presId="urn:microsoft.com/office/officeart/2005/8/layout/radial5"/>
    <dgm:cxn modelId="{AA0EAD53-0332-4F4B-A106-9E72DBB14F58}" type="presOf" srcId="{94AD1BC8-053E-994B-81E0-EA48F7D9CCDE}" destId="{4D6AF95C-6E0F-254A-A80F-629E1AA787E4}" srcOrd="0" destOrd="0" presId="urn:microsoft.com/office/officeart/2005/8/layout/radial5"/>
    <dgm:cxn modelId="{D22CF256-B89E-3944-8C70-2705B3EE8FAE}" srcId="{8A9FEEA1-B1D0-8446-B874-A41EF423A585}" destId="{7517573E-1C52-BA42-9334-536DF343B753}" srcOrd="0" destOrd="0" parTransId="{BB132157-E2AD-8545-9DFE-40470E4B0BD9}" sibTransId="{F8026110-658E-A14A-879E-AE2C082593AA}"/>
    <dgm:cxn modelId="{68FB9483-ADD3-4783-88DC-DCA8D043F2D5}" type="presOf" srcId="{8A9FEEA1-B1D0-8446-B874-A41EF423A585}" destId="{93159A13-BCB1-9942-B9EB-94A902749C6A}" srcOrd="0" destOrd="0" presId="urn:microsoft.com/office/officeart/2005/8/layout/radial5"/>
    <dgm:cxn modelId="{6518AA9A-71CE-4C7E-A370-8EB7A1E28DD6}" type="presOf" srcId="{0DF756BD-AA89-274A-A296-8094285D97FD}" destId="{1CF95F2C-B041-704E-BFFF-5A4352AF2117}" srcOrd="0" destOrd="0" presId="urn:microsoft.com/office/officeart/2005/8/layout/radial5"/>
    <dgm:cxn modelId="{3084DDA2-BD8B-4469-9330-786D8A62A585}" type="presOf" srcId="{F37633E3-EB67-794D-9E18-2484BAA7066B}" destId="{F98B6446-1A27-3D41-AAE6-06EF3E224B53}" srcOrd="1" destOrd="0" presId="urn:microsoft.com/office/officeart/2005/8/layout/radial5"/>
    <dgm:cxn modelId="{54F70BA3-2B67-4766-B313-4410739A6CAE}" type="presOf" srcId="{0BA42CA7-FF69-8746-85DE-3C9D2A00C5E4}" destId="{FAF5EA72-58DE-844B-9CE6-BB15778C18EE}" srcOrd="0" destOrd="0" presId="urn:microsoft.com/office/officeart/2005/8/layout/radial5"/>
    <dgm:cxn modelId="{315969AF-2DF9-4719-A8BE-289A85125F80}" type="presOf" srcId="{7517573E-1C52-BA42-9334-536DF343B753}" destId="{F39EF86A-4858-724D-9DB5-B327F86D7512}" srcOrd="0" destOrd="0" presId="urn:microsoft.com/office/officeart/2005/8/layout/radial5"/>
    <dgm:cxn modelId="{C08D64BC-6CB7-DA42-B11D-5BA638BE43DF}" srcId="{8A9FEEA1-B1D0-8446-B874-A41EF423A585}" destId="{0BA42CA7-FF69-8746-85DE-3C9D2A00C5E4}" srcOrd="2" destOrd="0" parTransId="{0DF756BD-AA89-274A-A296-8094285D97FD}" sibTransId="{DC8D9B19-1C88-3D44-8373-E617DAE32109}"/>
    <dgm:cxn modelId="{976363C1-DAA2-4891-A682-96D6F4780DB2}" type="presOf" srcId="{BB132157-E2AD-8545-9DFE-40470E4B0BD9}" destId="{B3DB2DC6-6DBC-3E45-82A2-473D12973D75}" srcOrd="0" destOrd="0" presId="urn:microsoft.com/office/officeart/2005/8/layout/radial5"/>
    <dgm:cxn modelId="{864036C6-49C5-8D48-95A5-0CB9C74C71A1}" srcId="{8A9FEEA1-B1D0-8446-B874-A41EF423A585}" destId="{8999895F-85FA-B549-8CD4-03D75DE259F6}" srcOrd="1" destOrd="0" parTransId="{B2C7E94C-4CC7-A945-B303-35ACFED40E6F}" sibTransId="{4AA6DE0D-7867-ED4A-B27D-1E00ACD1A0FE}"/>
    <dgm:cxn modelId="{5E7579C9-3F81-437C-AEF8-378E471390A2}" type="presOf" srcId="{746F1FBA-7787-624D-A4DF-75122A74DDC9}" destId="{28D10D09-DF20-2846-A455-CCB74F6B3604}" srcOrd="0" destOrd="0" presId="urn:microsoft.com/office/officeart/2005/8/layout/radial5"/>
    <dgm:cxn modelId="{45AB36F5-5D6F-BC48-BC5B-527CECE98216}" srcId="{4323C2D5-B1D3-B349-825C-5548E04AC6AA}" destId="{8A9FEEA1-B1D0-8446-B874-A41EF423A585}" srcOrd="0" destOrd="0" parTransId="{0EBF1075-2093-7B49-BB58-CA353A726C5E}" sibTransId="{4CAB4282-D27E-8A46-BAF4-765A9F78D76D}"/>
    <dgm:cxn modelId="{F0F04FEF-3812-4AB0-9182-735E234472C7}" type="presParOf" srcId="{44F5C38D-B0E5-9845-8887-6DA1DC3CE7F9}" destId="{93159A13-BCB1-9942-B9EB-94A902749C6A}" srcOrd="0" destOrd="0" presId="urn:microsoft.com/office/officeart/2005/8/layout/radial5"/>
    <dgm:cxn modelId="{E614DCBC-C326-4F33-893C-751F34B3F70D}" type="presParOf" srcId="{44F5C38D-B0E5-9845-8887-6DA1DC3CE7F9}" destId="{B3DB2DC6-6DBC-3E45-82A2-473D12973D75}" srcOrd="1" destOrd="0" presId="urn:microsoft.com/office/officeart/2005/8/layout/radial5"/>
    <dgm:cxn modelId="{08BC0BB6-1BA8-4892-9663-EBF773207EA3}" type="presParOf" srcId="{B3DB2DC6-6DBC-3E45-82A2-473D12973D75}" destId="{4FA5B958-844A-5348-8F24-73898B781915}" srcOrd="0" destOrd="0" presId="urn:microsoft.com/office/officeart/2005/8/layout/radial5"/>
    <dgm:cxn modelId="{EC1F61C5-2529-48D0-9338-B48A8C3935C9}" type="presParOf" srcId="{44F5C38D-B0E5-9845-8887-6DA1DC3CE7F9}" destId="{F39EF86A-4858-724D-9DB5-B327F86D7512}" srcOrd="2" destOrd="0" presId="urn:microsoft.com/office/officeart/2005/8/layout/radial5"/>
    <dgm:cxn modelId="{2F6ED753-B62C-4176-B427-28355762632A}" type="presParOf" srcId="{44F5C38D-B0E5-9845-8887-6DA1DC3CE7F9}" destId="{D009798B-35B9-B64B-88B3-A3E6701BD284}" srcOrd="3" destOrd="0" presId="urn:microsoft.com/office/officeart/2005/8/layout/radial5"/>
    <dgm:cxn modelId="{E9A729AB-D6B1-42AC-880D-89BB1EF88A13}" type="presParOf" srcId="{D009798B-35B9-B64B-88B3-A3E6701BD284}" destId="{59241BA8-CDC6-D04F-8328-6FC55E227E59}" srcOrd="0" destOrd="0" presId="urn:microsoft.com/office/officeart/2005/8/layout/radial5"/>
    <dgm:cxn modelId="{E46B0CED-374F-48B8-979C-5D19E2C5E79B}" type="presParOf" srcId="{44F5C38D-B0E5-9845-8887-6DA1DC3CE7F9}" destId="{04775CA9-EDCB-734A-AD90-E5BF2FC3ADAF}" srcOrd="4" destOrd="0" presId="urn:microsoft.com/office/officeart/2005/8/layout/radial5"/>
    <dgm:cxn modelId="{1BBFDE8E-FCA9-4496-BD68-004308D274B1}" type="presParOf" srcId="{44F5C38D-B0E5-9845-8887-6DA1DC3CE7F9}" destId="{1CF95F2C-B041-704E-BFFF-5A4352AF2117}" srcOrd="5" destOrd="0" presId="urn:microsoft.com/office/officeart/2005/8/layout/radial5"/>
    <dgm:cxn modelId="{F188637F-3542-40B4-9080-9B5CDA006C78}" type="presParOf" srcId="{1CF95F2C-B041-704E-BFFF-5A4352AF2117}" destId="{05D9F126-9335-0548-B886-8DFF12268C5C}" srcOrd="0" destOrd="0" presId="urn:microsoft.com/office/officeart/2005/8/layout/radial5"/>
    <dgm:cxn modelId="{5C7E4B19-FBB5-479A-BBF0-E2CB8C93EDFC}" type="presParOf" srcId="{44F5C38D-B0E5-9845-8887-6DA1DC3CE7F9}" destId="{FAF5EA72-58DE-844B-9CE6-BB15778C18EE}" srcOrd="6" destOrd="0" presId="urn:microsoft.com/office/officeart/2005/8/layout/radial5"/>
    <dgm:cxn modelId="{4C88C985-5399-4E8E-BF42-47088B53B985}" type="presParOf" srcId="{44F5C38D-B0E5-9845-8887-6DA1DC3CE7F9}" destId="{D2EE4F51-B5C3-0B4C-8BCF-1AEB0AF7388F}" srcOrd="7" destOrd="0" presId="urn:microsoft.com/office/officeart/2005/8/layout/radial5"/>
    <dgm:cxn modelId="{273E47F5-CAC4-424F-9502-ABEEF873829A}" type="presParOf" srcId="{D2EE4F51-B5C3-0B4C-8BCF-1AEB0AF7388F}" destId="{F98B6446-1A27-3D41-AAE6-06EF3E224B53}" srcOrd="0" destOrd="0" presId="urn:microsoft.com/office/officeart/2005/8/layout/radial5"/>
    <dgm:cxn modelId="{FD9618B3-48CE-473C-AC40-E814267D02C2}" type="presParOf" srcId="{44F5C38D-B0E5-9845-8887-6DA1DC3CE7F9}" destId="{28D10D09-DF20-2846-A455-CCB74F6B3604}" srcOrd="8" destOrd="0" presId="urn:microsoft.com/office/officeart/2005/8/layout/radial5"/>
    <dgm:cxn modelId="{2B707CE3-047D-4CE2-B066-9A2483900EF3}" type="presParOf" srcId="{44F5C38D-B0E5-9845-8887-6DA1DC3CE7F9}" destId="{BCB72FE5-1965-A944-8834-F7237AF25EED}" srcOrd="9" destOrd="0" presId="urn:microsoft.com/office/officeart/2005/8/layout/radial5"/>
    <dgm:cxn modelId="{F5678DB6-9305-42BF-84ED-1951790E329C}" type="presParOf" srcId="{BCB72FE5-1965-A944-8834-F7237AF25EED}" destId="{CD9C89E5-502B-4B4F-A5F1-5AD1BB3096DE}" srcOrd="0" destOrd="0" presId="urn:microsoft.com/office/officeart/2005/8/layout/radial5"/>
    <dgm:cxn modelId="{BE698113-6503-4095-AFEA-7DCFA1B3FA3B}" type="presParOf" srcId="{44F5C38D-B0E5-9845-8887-6DA1DC3CE7F9}" destId="{4D6AF95C-6E0F-254A-A80F-629E1AA787E4}"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59A13-BCB1-9942-B9EB-94A902749C6A}">
      <dsp:nvSpPr>
        <dsp:cNvPr id="0" name=""/>
        <dsp:cNvSpPr/>
      </dsp:nvSpPr>
      <dsp:spPr>
        <a:xfrm>
          <a:off x="1327192" y="847572"/>
          <a:ext cx="604716" cy="604716"/>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ICC</a:t>
          </a:r>
        </a:p>
      </dsp:txBody>
      <dsp:txXfrm>
        <a:off x="1415751" y="936131"/>
        <a:ext cx="427598" cy="427598"/>
      </dsp:txXfrm>
    </dsp:sp>
    <dsp:sp modelId="{B3DB2DC6-6DBC-3E45-82A2-473D12973D75}">
      <dsp:nvSpPr>
        <dsp:cNvPr id="0" name=""/>
        <dsp:cNvSpPr/>
      </dsp:nvSpPr>
      <dsp:spPr>
        <a:xfrm rot="16200000">
          <a:off x="1565394" y="627352"/>
          <a:ext cx="128312" cy="205603"/>
        </a:xfrm>
        <a:prstGeom prst="rightArrow">
          <a:avLst>
            <a:gd name="adj1" fmla="val 60000"/>
            <a:gd name="adj2" fmla="val 50000"/>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584641" y="687720"/>
        <a:ext cx="89818" cy="123361"/>
      </dsp:txXfrm>
    </dsp:sp>
    <dsp:sp modelId="{F39EF86A-4858-724D-9DB5-B327F86D7512}">
      <dsp:nvSpPr>
        <dsp:cNvPr id="0" name=""/>
        <dsp:cNvSpPr/>
      </dsp:nvSpPr>
      <dsp:spPr>
        <a:xfrm>
          <a:off x="1327192" y="757"/>
          <a:ext cx="604716" cy="604716"/>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DDC</a:t>
          </a:r>
        </a:p>
      </dsp:txBody>
      <dsp:txXfrm>
        <a:off x="1415751" y="89316"/>
        <a:ext cx="427598" cy="427598"/>
      </dsp:txXfrm>
    </dsp:sp>
    <dsp:sp modelId="{D009798B-35B9-B64B-88B3-A3E6701BD284}">
      <dsp:nvSpPr>
        <dsp:cNvPr id="0" name=""/>
        <dsp:cNvSpPr/>
      </dsp:nvSpPr>
      <dsp:spPr>
        <a:xfrm rot="20520000">
          <a:off x="1964625" y="917410"/>
          <a:ext cx="128312" cy="205603"/>
        </a:xfrm>
        <a:prstGeom prst="rightArrow">
          <a:avLst>
            <a:gd name="adj1" fmla="val 60000"/>
            <a:gd name="adj2" fmla="val 50000"/>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965567" y="964479"/>
        <a:ext cx="89818" cy="123361"/>
      </dsp:txXfrm>
    </dsp:sp>
    <dsp:sp modelId="{04775CA9-EDCB-734A-AD90-E5BF2FC3ADAF}">
      <dsp:nvSpPr>
        <dsp:cNvPr id="0" name=""/>
        <dsp:cNvSpPr/>
      </dsp:nvSpPr>
      <dsp:spPr>
        <a:xfrm>
          <a:off x="2132561" y="585892"/>
          <a:ext cx="604716" cy="604716"/>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UDC</a:t>
          </a:r>
        </a:p>
      </dsp:txBody>
      <dsp:txXfrm>
        <a:off x="2221120" y="674451"/>
        <a:ext cx="427598" cy="427598"/>
      </dsp:txXfrm>
    </dsp:sp>
    <dsp:sp modelId="{1CF95F2C-B041-704E-BFFF-5A4352AF2117}">
      <dsp:nvSpPr>
        <dsp:cNvPr id="0" name=""/>
        <dsp:cNvSpPr/>
      </dsp:nvSpPr>
      <dsp:spPr>
        <a:xfrm rot="3240000">
          <a:off x="1812132" y="1386734"/>
          <a:ext cx="128312" cy="205603"/>
        </a:xfrm>
        <a:prstGeom prst="rightArrow">
          <a:avLst>
            <a:gd name="adj1" fmla="val 60000"/>
            <a:gd name="adj2" fmla="val 50000"/>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820066" y="1412284"/>
        <a:ext cx="89818" cy="123361"/>
      </dsp:txXfrm>
    </dsp:sp>
    <dsp:sp modelId="{FAF5EA72-58DE-844B-9CE6-BB15778C18EE}">
      <dsp:nvSpPr>
        <dsp:cNvPr id="0" name=""/>
        <dsp:cNvSpPr/>
      </dsp:nvSpPr>
      <dsp:spPr>
        <a:xfrm>
          <a:off x="1824938" y="1532660"/>
          <a:ext cx="604716" cy="604716"/>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CC</a:t>
          </a:r>
        </a:p>
      </dsp:txBody>
      <dsp:txXfrm>
        <a:off x="1913497" y="1621219"/>
        <a:ext cx="427598" cy="427598"/>
      </dsp:txXfrm>
    </dsp:sp>
    <dsp:sp modelId="{D2EE4F51-B5C3-0B4C-8BCF-1AEB0AF7388F}">
      <dsp:nvSpPr>
        <dsp:cNvPr id="0" name=""/>
        <dsp:cNvSpPr/>
      </dsp:nvSpPr>
      <dsp:spPr>
        <a:xfrm rot="7560000">
          <a:off x="1318656" y="1386734"/>
          <a:ext cx="128312" cy="205603"/>
        </a:xfrm>
        <a:prstGeom prst="rightArrow">
          <a:avLst>
            <a:gd name="adj1" fmla="val 60000"/>
            <a:gd name="adj2" fmla="val 50000"/>
          </a:avLst>
        </a:prstGeom>
        <a:solidFill>
          <a:schemeClr val="accent5">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1349216" y="1412284"/>
        <a:ext cx="89818" cy="123361"/>
      </dsp:txXfrm>
    </dsp:sp>
    <dsp:sp modelId="{28D10D09-DF20-2846-A455-CCB74F6B3604}">
      <dsp:nvSpPr>
        <dsp:cNvPr id="0" name=""/>
        <dsp:cNvSpPr/>
      </dsp:nvSpPr>
      <dsp:spPr>
        <a:xfrm>
          <a:off x="829447" y="1532660"/>
          <a:ext cx="604716" cy="604716"/>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LCC</a:t>
          </a:r>
        </a:p>
      </dsp:txBody>
      <dsp:txXfrm>
        <a:off x="918006" y="1621219"/>
        <a:ext cx="427598" cy="427598"/>
      </dsp:txXfrm>
    </dsp:sp>
    <dsp:sp modelId="{BCB72FE5-1965-A944-8834-F7237AF25EED}">
      <dsp:nvSpPr>
        <dsp:cNvPr id="0" name=""/>
        <dsp:cNvSpPr/>
      </dsp:nvSpPr>
      <dsp:spPr>
        <a:xfrm rot="11880000">
          <a:off x="1166164" y="917410"/>
          <a:ext cx="128312" cy="205603"/>
        </a:xfrm>
        <a:prstGeom prst="rightArrow">
          <a:avLst>
            <a:gd name="adj1" fmla="val 60000"/>
            <a:gd name="adj2" fmla="val 50000"/>
          </a:avLst>
        </a:prstGeom>
        <a:solidFill>
          <a:schemeClr val="accent6">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1203716" y="964479"/>
        <a:ext cx="89818" cy="123361"/>
      </dsp:txXfrm>
    </dsp:sp>
    <dsp:sp modelId="{4D6AF95C-6E0F-254A-A80F-629E1AA787E4}">
      <dsp:nvSpPr>
        <dsp:cNvPr id="0" name=""/>
        <dsp:cNvSpPr/>
      </dsp:nvSpPr>
      <dsp:spPr>
        <a:xfrm>
          <a:off x="521824" y="585892"/>
          <a:ext cx="604716" cy="604716"/>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BC</a:t>
          </a:r>
        </a:p>
      </dsp:txBody>
      <dsp:txXfrm>
        <a:off x="610383" y="674451"/>
        <a:ext cx="427598" cy="42759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C1E2A-4A16-4F7E-B793-348D4C56BE6C}" type="datetimeFigureOut">
              <a:rPr lang="de-DE" smtClean="0"/>
              <a:pPr/>
              <a:t>11.07.2018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A32C7-BF2A-4223-93ED-EE98ED31347F}" type="slidenum">
              <a:rPr lang="de-DE" smtClean="0"/>
              <a:pPr/>
              <a:t>‹Nº›</a:t>
            </a:fld>
            <a:endParaRPr lang="de-DE"/>
          </a:p>
        </p:txBody>
      </p:sp>
    </p:spTree>
    <p:extLst>
      <p:ext uri="{BB962C8B-B14F-4D97-AF65-F5344CB8AC3E}">
        <p14:creationId xmlns:p14="http://schemas.microsoft.com/office/powerpoint/2010/main" val="20074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sko.org/scheme.php"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noProof="0" dirty="0"/>
              <a:t>I would like to start with her first </a:t>
            </a:r>
            <a:r>
              <a:rPr lang="en-US" dirty="0"/>
              <a:t>desired objective, to</a:t>
            </a:r>
            <a:r>
              <a:rPr lang="en-US" baseline="0" dirty="0"/>
              <a:t> “</a:t>
            </a:r>
            <a:r>
              <a:rPr lang="en-US" sz="1200" b="0" kern="1200" baseline="0" dirty="0">
                <a:solidFill>
                  <a:schemeClr val="tx1"/>
                </a:solidFill>
                <a:latin typeface="+mn-lt"/>
                <a:ea typeface="+mn-ea"/>
                <a:cs typeface="+mn-cs"/>
              </a:rPr>
              <a:t>Recognize concepts/knowledge units and analyze their essential characteristics, in order to create KOS”.  This also led to her commitment to the creation of a new universal classification system or upper ontology.</a:t>
            </a:r>
          </a:p>
          <a:p>
            <a:endParaRPr lang="en-US" sz="1200" b="0" kern="1200" baseline="0" noProof="0" dirty="0">
              <a:solidFill>
                <a:schemeClr val="tx1"/>
              </a:solidFill>
              <a:latin typeface="+mn-lt"/>
              <a:ea typeface="+mn-ea"/>
              <a:cs typeface="+mn-cs"/>
            </a:endParaRPr>
          </a:p>
          <a:p>
            <a:endParaRPr lang="en-US" sz="1200" b="1" kern="1200" baseline="0" noProof="0" dirty="0">
              <a:solidFill>
                <a:schemeClr val="tx1"/>
              </a:solidFill>
              <a:latin typeface="+mn-lt"/>
              <a:ea typeface="+mn-ea"/>
              <a:cs typeface="+mn-cs"/>
            </a:endParaRPr>
          </a:p>
          <a:p>
            <a:endParaRPr lang="en-US" b="1" noProof="0" dirty="0">
              <a:solidFill>
                <a:srgbClr val="C00000"/>
              </a:solidFill>
            </a:endParaRPr>
          </a:p>
        </p:txBody>
      </p:sp>
      <p:sp>
        <p:nvSpPr>
          <p:cNvPr id="4" name="Slide Number Placeholder 3"/>
          <p:cNvSpPr>
            <a:spLocks noGrp="1"/>
          </p:cNvSpPr>
          <p:nvPr>
            <p:ph type="sldNum" sz="quarter" idx="10"/>
          </p:nvPr>
        </p:nvSpPr>
        <p:spPr/>
        <p:txBody>
          <a:bodyPr/>
          <a:lstStyle/>
          <a:p>
            <a:fld id="{97BA32C7-BF2A-4223-93ED-EE98ED31347F}" type="slidenum">
              <a:rPr lang="de-DE" smtClean="0"/>
              <a:pPr/>
              <a:t>14</a:t>
            </a:fld>
            <a:endParaRPr lang="de-DE"/>
          </a:p>
        </p:txBody>
      </p:sp>
    </p:spTree>
    <p:extLst>
      <p:ext uri="{BB962C8B-B14F-4D97-AF65-F5344CB8AC3E}">
        <p14:creationId xmlns:p14="http://schemas.microsoft.com/office/powerpoint/2010/main" val="40054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t>Classification System for Knowledge Organization Literature </a:t>
            </a:r>
            <a:r>
              <a:rPr lang="en-US" sz="1200" i="0" dirty="0"/>
              <a:t>was o</a:t>
            </a:r>
            <a:r>
              <a:rPr lang="en-US" sz="1200" dirty="0"/>
              <a:t>riginally compiled by </a:t>
            </a:r>
            <a:r>
              <a:rPr lang="en-US" sz="1200" dirty="0" err="1"/>
              <a:t>Ingetraut</a:t>
            </a:r>
            <a:r>
              <a:rPr lang="en-US" sz="1200" dirty="0"/>
              <a:t> Dahlberg [1974; republished in "KO", 20 (1993), n. 4, p. 211-222], with minor additions by later literature editors G </a:t>
            </a:r>
            <a:r>
              <a:rPr lang="en-US" sz="1200" dirty="0" err="1"/>
              <a:t>Riesthuis</a:t>
            </a:r>
            <a:r>
              <a:rPr lang="en-US" sz="1200" dirty="0"/>
              <a:t> and IC </a:t>
            </a:r>
            <a:r>
              <a:rPr lang="en-US" sz="1200" dirty="0" err="1"/>
              <a:t>McIlwaine</a:t>
            </a:r>
            <a:r>
              <a:rPr lang="en-US" sz="1200" dirty="0"/>
              <a:t>. The full system can be found on the ISKO website.</a:t>
            </a:r>
          </a:p>
          <a:p>
            <a:r>
              <a:rPr lang="en-US" sz="1200" dirty="0">
                <a:hlinkClick r:id="rId3"/>
              </a:rPr>
              <a:t>http://www.isko.org/scheme.php</a:t>
            </a:r>
            <a:r>
              <a:rPr lang="en-US" sz="1200" dirty="0"/>
              <a:t> </a:t>
            </a:r>
          </a:p>
          <a:p>
            <a:endParaRPr lang="en-US" sz="1200" dirty="0"/>
          </a:p>
          <a:p>
            <a:r>
              <a:rPr lang="en-US" sz="1200" dirty="0"/>
              <a:t>Note among the main</a:t>
            </a:r>
            <a:r>
              <a:rPr lang="en-US" sz="1200" baseline="0" dirty="0"/>
              <a:t> classes and sub-classes, the classification systems can be found in three main classes, 4, universal classification systems, 5, special objects classifications which she considered as taxonomies, and 6, special subjects classifications. On the right side are the domains found in common classes that are further divided based on the themes or domains. </a:t>
            </a:r>
          </a:p>
          <a:p>
            <a:r>
              <a:rPr lang="en-US" sz="1200" baseline="0" dirty="0"/>
              <a:t>Note that she considers the classifications for objects as taxonomies, and are not the same as those for special subjects. </a:t>
            </a:r>
          </a:p>
          <a:p>
            <a:endParaRPr lang="en-US" sz="1200" baseline="0" dirty="0"/>
          </a:p>
        </p:txBody>
      </p:sp>
      <p:sp>
        <p:nvSpPr>
          <p:cNvPr id="4" name="Slide Number Placeholder 3"/>
          <p:cNvSpPr>
            <a:spLocks noGrp="1"/>
          </p:cNvSpPr>
          <p:nvPr>
            <p:ph type="sldNum" sz="quarter" idx="10"/>
          </p:nvPr>
        </p:nvSpPr>
        <p:spPr/>
        <p:txBody>
          <a:bodyPr/>
          <a:lstStyle/>
          <a:p>
            <a:fld id="{97BA32C7-BF2A-4223-93ED-EE98ED31347F}" type="slidenum">
              <a:rPr lang="de-DE" smtClean="0"/>
              <a:pPr/>
              <a:t>15</a:t>
            </a:fld>
            <a:endParaRPr lang="de-DE"/>
          </a:p>
        </p:txBody>
      </p:sp>
    </p:spTree>
    <p:extLst>
      <p:ext uri="{BB962C8B-B14F-4D97-AF65-F5344CB8AC3E}">
        <p14:creationId xmlns:p14="http://schemas.microsoft.com/office/powerpoint/2010/main" val="153556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Ref: Dahlberg, </a:t>
            </a:r>
            <a:r>
              <a:rPr lang="en-US" sz="1200" dirty="0" err="1"/>
              <a:t>Ingetraut</a:t>
            </a:r>
            <a:r>
              <a:rPr lang="en-US" sz="1200" dirty="0"/>
              <a:t>. 2017. </a:t>
            </a:r>
            <a:r>
              <a:rPr lang="en-US" sz="1200" b="1" dirty="0"/>
              <a:t>Brief Communication: Why a New Universal Classification System is Needed</a:t>
            </a:r>
            <a:r>
              <a:rPr lang="en-US" sz="1200" dirty="0"/>
              <a:t>. </a:t>
            </a:r>
            <a:r>
              <a:rPr lang="en-US" sz="1200" i="1" dirty="0"/>
              <a:t>Knowledge Organization</a:t>
            </a:r>
            <a:r>
              <a:rPr lang="en-US" sz="1200" dirty="0"/>
              <a:t>. 44(1): 65-71. Section 6.0.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In her</a:t>
            </a:r>
            <a:r>
              <a:rPr lang="en-US" sz="1200" b="0" baseline="0" dirty="0"/>
              <a:t> most recent article, </a:t>
            </a:r>
            <a:r>
              <a:rPr lang="en-US" sz="1200" b="0" dirty="0"/>
              <a:t>Brief Communication: Why a New Universal Classification System is Needed, published in </a:t>
            </a:r>
            <a:r>
              <a:rPr lang="en-US" sz="1200" i="1" dirty="0"/>
              <a:t>Knowledge Organization </a:t>
            </a:r>
            <a:r>
              <a:rPr lang="en-US" sz="1200" i="0" dirty="0"/>
              <a:t>in 2017, she gave a review of the history of KOS development</a:t>
            </a:r>
            <a:r>
              <a:rPr lang="en-US" sz="1200" i="0" baseline="0" dirty="0"/>
              <a:t> in the modern history.  Each wave of these efforts also introduced the </a:t>
            </a:r>
            <a:r>
              <a:rPr lang="en-US" sz="1200" i="0" baseline="0" dirty="0">
                <a:solidFill>
                  <a:srgbClr val="FF0000"/>
                </a:solidFill>
              </a:rPr>
              <a:t>need for unification. </a:t>
            </a:r>
            <a:r>
              <a:rPr lang="en-US" sz="1200" b="1" i="0" baseline="0" dirty="0">
                <a:solidFill>
                  <a:srgbClr val="FF0000"/>
                </a:solidFill>
              </a:rPr>
              <a:t> </a:t>
            </a:r>
            <a:endParaRPr lang="en-US" sz="1200" b="0" i="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97BA32C7-BF2A-4223-93ED-EE98ED31347F}" type="slidenum">
              <a:rPr lang="de-DE" smtClean="0"/>
              <a:pPr/>
              <a:t>16</a:t>
            </a:fld>
            <a:endParaRPr lang="de-DE"/>
          </a:p>
        </p:txBody>
      </p:sp>
    </p:spTree>
    <p:extLst>
      <p:ext uri="{BB962C8B-B14F-4D97-AF65-F5344CB8AC3E}">
        <p14:creationId xmlns:p14="http://schemas.microsoft.com/office/powerpoint/2010/main" val="1717269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Dahlberg, I. - </a:t>
            </a:r>
            <a:r>
              <a:rPr lang="en-US" sz="1200" i="1" kern="1200" dirty="0">
                <a:solidFill>
                  <a:schemeClr val="tx1"/>
                </a:solidFill>
                <a:effectLst/>
                <a:latin typeface="+mn-lt"/>
                <a:ea typeface="+mn-ea"/>
                <a:cs typeface="+mn-cs"/>
              </a:rPr>
              <a:t>Classification structure principles : Investigations, experiences, conclusions</a:t>
            </a:r>
            <a:r>
              <a:rPr lang="en-US" sz="1200" kern="1200" dirty="0">
                <a:solidFill>
                  <a:schemeClr val="tx1"/>
                </a:solidFill>
                <a:effectLst/>
                <a:latin typeface="+mn-lt"/>
                <a:ea typeface="+mn-ea"/>
                <a:cs typeface="+mn-cs"/>
              </a:rPr>
              <a:t> (Lang.: </a:t>
            </a:r>
            <a:r>
              <a:rPr lang="en-US" sz="1200" kern="1200" dirty="0" err="1">
                <a:solidFill>
                  <a:schemeClr val="tx1"/>
                </a:solidFill>
                <a:effectLst/>
                <a:latin typeface="+mn-lt"/>
                <a:ea typeface="+mn-ea"/>
                <a:cs typeface="+mn-cs"/>
              </a:rPr>
              <a:t>eng</a:t>
            </a:r>
            <a:r>
              <a:rPr lang="en-US" sz="1200" kern="1200" dirty="0">
                <a:solidFill>
                  <a:schemeClr val="tx1"/>
                </a:solidFill>
                <a:effectLst/>
                <a:latin typeface="+mn-lt"/>
                <a:ea typeface="+mn-ea"/>
                <a:cs typeface="+mn-cs"/>
              </a:rPr>
              <a:t>). - In: Structures and Relations in Knowledge Organization : Proceedings of the 5th International ISKO Conference 25-29 August 1998 Lille, France. </a:t>
            </a:r>
            <a:r>
              <a:rPr lang="en-US" sz="1200" kern="1200" dirty="0" err="1">
                <a:solidFill>
                  <a:schemeClr val="tx1"/>
                </a:solidFill>
                <a:effectLst/>
                <a:latin typeface="+mn-lt"/>
                <a:ea typeface="+mn-ea"/>
                <a:cs typeface="+mn-cs"/>
              </a:rPr>
              <a:t>Würzburg</a:t>
            </a:r>
            <a:r>
              <a:rPr lang="en-US" sz="1200" kern="1200" dirty="0">
                <a:solidFill>
                  <a:schemeClr val="tx1"/>
                </a:solidFill>
                <a:effectLst/>
                <a:latin typeface="+mn-lt"/>
                <a:ea typeface="+mn-ea"/>
                <a:cs typeface="+mn-cs"/>
              </a:rPr>
              <a:t> : Ergon </a:t>
            </a:r>
            <a:r>
              <a:rPr lang="en-US" sz="1200" kern="1200" dirty="0" err="1">
                <a:solidFill>
                  <a:schemeClr val="tx1"/>
                </a:solidFill>
                <a:effectLst/>
                <a:latin typeface="+mn-lt"/>
                <a:ea typeface="+mn-ea"/>
                <a:cs typeface="+mn-cs"/>
              </a:rPr>
              <a:t>Verlag</a:t>
            </a:r>
            <a:r>
              <a:rPr lang="en-US" sz="120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1998, </a:t>
            </a:r>
            <a:r>
              <a:rPr lang="en-US" sz="1200" kern="1200" dirty="0">
                <a:solidFill>
                  <a:schemeClr val="tx1"/>
                </a:solidFill>
                <a:effectLst/>
                <a:latin typeface="+mn-lt"/>
                <a:ea typeface="+mn-ea"/>
                <a:cs typeface="+mn-cs"/>
              </a:rPr>
              <a:t>p.80-88.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285750" indent="-285750">
              <a:buFont typeface="Arial" charset="0"/>
              <a:buChar char="•"/>
            </a:pPr>
            <a:r>
              <a:rPr lang="en-US" sz="2000" dirty="0"/>
              <a:t>Aims to establish compatibility between the major universal classification systems in use.</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2000" dirty="0"/>
              <a:t>Believing that classification systems should </a:t>
            </a:r>
            <a:r>
              <a:rPr lang="en-US" sz="2000" b="1" dirty="0"/>
              <a:t>not</a:t>
            </a:r>
            <a:r>
              <a:rPr lang="en-US" sz="2000" dirty="0"/>
              <a:t> be implemented as discipline-oriented. [</a:t>
            </a:r>
            <a:r>
              <a:rPr lang="en-US" sz="2000" kern="1200" dirty="0">
                <a:solidFill>
                  <a:schemeClr val="tx1"/>
                </a:solidFill>
                <a:effectLst/>
                <a:latin typeface="+mn-lt"/>
                <a:ea typeface="+mn-ea"/>
                <a:cs typeface="+mn-cs"/>
              </a:rPr>
              <a:t>The classifications line DDC, RVK (relying on LCC), were</a:t>
            </a:r>
            <a:r>
              <a:rPr lang="en-US" sz="2000" kern="1200" baseline="0" dirty="0">
                <a:solidFill>
                  <a:schemeClr val="tx1"/>
                </a:solidFill>
                <a:effectLst/>
                <a:latin typeface="+mn-lt"/>
                <a:ea typeface="+mn-ea"/>
                <a:cs typeface="+mn-cs"/>
              </a:rPr>
              <a:t> based on book themes corresponding to the principles of ‘literary warrant’, which means that only themes which occur in literature .] </a:t>
            </a:r>
            <a:endParaRPr lang="en-US" sz="2000" dirty="0"/>
          </a:p>
          <a:p>
            <a:pPr marL="285750" indent="-285750">
              <a:buFont typeface="Arial" charset="0"/>
              <a:buChar char="•"/>
            </a:pPr>
            <a:r>
              <a:rPr lang="en-US" sz="2000" dirty="0"/>
              <a:t>Developing</a:t>
            </a:r>
            <a:r>
              <a:rPr lang="en-US" sz="2000" i="1" dirty="0"/>
              <a:t> Information Coding Classification (ICC)</a:t>
            </a:r>
          </a:p>
          <a:p>
            <a:pPr marL="742950" lvl="1" indent="-285750">
              <a:buFont typeface="Arial" charset="0"/>
              <a:buChar char="•"/>
            </a:pPr>
            <a:r>
              <a:rPr lang="en-US" dirty="0"/>
              <a:t>Realizing a new approach, based on general object areas, arranged according to the principle of evolution.</a:t>
            </a:r>
          </a:p>
          <a:p>
            <a:pPr marL="742950" lvl="1" indent="-285750">
              <a:buFont typeface="Arial" charset="0"/>
              <a:buChar char="•"/>
            </a:pPr>
            <a:r>
              <a:rPr lang="en-US" dirty="0"/>
              <a:t>Towards a uniform, yet universal, ordered representation of human knowledge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ICC was designed as a theoretical superstructure of a universal system and the author proposed its use as a switching mechanism between the five widely used classification systems: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Dewey Decimal Classification (DDC), Universal Decimal Classification (UDC); Library of Congress Classification (LCC), The Bliss Bibliographic Classification (BC) and Colon Classification (CC).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7BA32C7-BF2A-4223-93ED-EE98ED31347F}" type="slidenum">
              <a:rPr lang="de-DE" smtClean="0"/>
              <a:pPr/>
              <a:t>17</a:t>
            </a:fld>
            <a:endParaRPr lang="de-DE"/>
          </a:p>
        </p:txBody>
      </p:sp>
    </p:spTree>
    <p:extLst>
      <p:ext uri="{BB962C8B-B14F-4D97-AF65-F5344CB8AC3E}">
        <p14:creationId xmlns:p14="http://schemas.microsoft.com/office/powerpoint/2010/main" val="200231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err="1">
                <a:solidFill>
                  <a:schemeClr val="tx1"/>
                </a:solidFill>
                <a:effectLst/>
                <a:latin typeface="+mn-lt"/>
                <a:ea typeface="+mn-ea"/>
                <a:cs typeface="+mn-cs"/>
              </a:rPr>
              <a:t>Ingetraut</a:t>
            </a:r>
            <a:r>
              <a:rPr lang="en-US" sz="1200" kern="1200" noProof="0" dirty="0">
                <a:solidFill>
                  <a:schemeClr val="tx1"/>
                </a:solidFill>
                <a:effectLst/>
                <a:latin typeface="+mn-lt"/>
                <a:ea typeface="+mn-ea"/>
                <a:cs typeface="+mn-cs"/>
              </a:rPr>
              <a:t> Dahlberg describes her Information Coding Classification (ICC) as consisting of nine general object areas according to the principle of evolution (Dahlberg, 1998).</a:t>
            </a:r>
            <a:r>
              <a:rPr lang="en-US" sz="1200" kern="1200" baseline="0" noProof="0" dirty="0">
                <a:solidFill>
                  <a:schemeClr val="tx1"/>
                </a:solidFill>
                <a:effectLst/>
                <a:latin typeface="+mn-lt"/>
                <a:ea typeface="+mn-ea"/>
                <a:cs typeface="+mn-cs"/>
              </a:rPr>
              <a:t> </a:t>
            </a:r>
            <a:r>
              <a:rPr lang="en-US" b="0" noProof="0" dirty="0"/>
              <a:t>Our next speaker, </a:t>
            </a:r>
            <a:r>
              <a:rPr lang="en-US" noProof="0" dirty="0">
                <a:solidFill>
                  <a:schemeClr val="tx1">
                    <a:lumMod val="65000"/>
                    <a:lumOff val="35000"/>
                  </a:schemeClr>
                </a:solidFill>
              </a:rPr>
              <a:t>Claudio </a:t>
            </a:r>
            <a:r>
              <a:rPr lang="en-US" noProof="0" dirty="0" err="1">
                <a:solidFill>
                  <a:schemeClr val="tx1">
                    <a:lumMod val="65000"/>
                    <a:lumOff val="35000"/>
                  </a:schemeClr>
                </a:solidFill>
              </a:rPr>
              <a:t>Gnoli</a:t>
            </a:r>
            <a:r>
              <a:rPr lang="en-US" noProof="0" dirty="0">
                <a:solidFill>
                  <a:schemeClr val="tx1">
                    <a:lumMod val="65000"/>
                    <a:lumOff val="35000"/>
                  </a:schemeClr>
                </a:solidFill>
              </a:rPr>
              <a:t>, will give more details about this ICC.</a:t>
            </a:r>
            <a:r>
              <a:rPr lang="en-US" baseline="0" noProof="0" dirty="0">
                <a:solidFill>
                  <a:schemeClr val="tx1">
                    <a:lumMod val="65000"/>
                    <a:lumOff val="35000"/>
                  </a:schemeClr>
                </a:solidFill>
              </a:rPr>
              <a:t> </a:t>
            </a:r>
            <a:endParaRPr lang="en-US" noProof="0" dirty="0"/>
          </a:p>
          <a:p>
            <a:endParaRPr lang="en-US" sz="1200" kern="1200" noProof="0" dirty="0">
              <a:solidFill>
                <a:schemeClr val="tx1"/>
              </a:solidFill>
              <a:effectLst/>
              <a:latin typeface="+mn-lt"/>
              <a:ea typeface="+mn-ea"/>
              <a:cs typeface="+mn-cs"/>
            </a:endParaRPr>
          </a:p>
          <a:p>
            <a:r>
              <a:rPr lang="en-US" sz="1200" kern="1200" noProof="0" dirty="0">
                <a:solidFill>
                  <a:schemeClr val="tx1"/>
                </a:solidFill>
                <a:effectLst/>
                <a:latin typeface="+mn-lt"/>
                <a:ea typeface="+mn-ea"/>
                <a:cs typeface="+mn-cs"/>
              </a:rPr>
              <a:t>These nine areas have an evolutionary sequence and an internal structure of 3 x 3: </a:t>
            </a:r>
          </a:p>
          <a:p>
            <a:r>
              <a:rPr lang="en-US" sz="1200" kern="1200" noProof="0" dirty="0">
                <a:solidFill>
                  <a:schemeClr val="tx1"/>
                </a:solidFill>
                <a:effectLst/>
                <a:latin typeface="+mn-lt"/>
                <a:ea typeface="+mn-ea"/>
                <a:cs typeface="+mn-cs"/>
              </a:rPr>
              <a:t>areas 1 to 3 deal with non-living matter, </a:t>
            </a:r>
          </a:p>
          <a:p>
            <a:r>
              <a:rPr lang="en-US" sz="1200" kern="1200" noProof="0" dirty="0">
                <a:solidFill>
                  <a:schemeClr val="tx1"/>
                </a:solidFill>
                <a:effectLst/>
                <a:latin typeface="+mn-lt"/>
                <a:ea typeface="+mn-ea"/>
                <a:cs typeface="+mn-cs"/>
              </a:rPr>
              <a:t>4 to 6 are about living organisms, and </a:t>
            </a:r>
          </a:p>
          <a:p>
            <a:r>
              <a:rPr lang="en-US" sz="1200" kern="1200" noProof="0" dirty="0">
                <a:solidFill>
                  <a:schemeClr val="tx1"/>
                </a:solidFill>
                <a:effectLst/>
                <a:latin typeface="+mn-lt"/>
                <a:ea typeface="+mn-ea"/>
                <a:cs typeface="+mn-cs"/>
              </a:rPr>
              <a:t>7 to 9 are products of man and society: material, intellectual and metaphysical “artifacts.”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tx1"/>
                </a:solidFill>
                <a:effectLst/>
                <a:latin typeface="+mn-lt"/>
                <a:ea typeface="+mn-ea"/>
                <a:cs typeface="+mn-cs"/>
              </a:rPr>
              <a:t>When further specifying the contents of the nine areas, a series of aspects or facets are proposed. These facets can be applied on all levels of abstraction in a subject group or subject field. </a:t>
            </a:r>
          </a:p>
          <a:p>
            <a:r>
              <a:rPr lang="en-US" sz="1200" kern="1200" noProof="0" dirty="0">
                <a:solidFill>
                  <a:schemeClr val="tx1"/>
                </a:solidFill>
                <a:effectLst/>
                <a:latin typeface="+mn-lt"/>
                <a:ea typeface="+mn-ea"/>
                <a:cs typeface="+mn-cs"/>
              </a:rPr>
              <a:t>When further specifying the contents of the nine areas, a series of aspects or facets are proposed. </a:t>
            </a:r>
          </a:p>
          <a:p>
            <a:pPr lvl="0"/>
            <a:r>
              <a:rPr lang="en-US" sz="1200" kern="1200" noProof="0" dirty="0">
                <a:solidFill>
                  <a:schemeClr val="tx1"/>
                </a:solidFill>
                <a:effectLst/>
                <a:latin typeface="+mn-lt"/>
                <a:ea typeface="+mn-ea"/>
                <a:cs typeface="+mn-cs"/>
              </a:rPr>
              <a:t>General and theoretical concepts</a:t>
            </a:r>
          </a:p>
          <a:p>
            <a:pPr lvl="0"/>
            <a:r>
              <a:rPr lang="en-US" sz="1200" kern="1200" noProof="0" dirty="0">
                <a:solidFill>
                  <a:schemeClr val="tx1"/>
                </a:solidFill>
                <a:effectLst/>
                <a:latin typeface="+mn-lt"/>
                <a:ea typeface="+mn-ea"/>
                <a:cs typeface="+mn-cs"/>
              </a:rPr>
              <a:t>Object-related concepts (also elements, parts, characteristics of objects, kinds of objects)</a:t>
            </a:r>
          </a:p>
          <a:p>
            <a:pPr lvl="0"/>
            <a:r>
              <a:rPr lang="en-US" sz="1200" kern="1200" noProof="0" dirty="0">
                <a:solidFill>
                  <a:schemeClr val="tx1"/>
                </a:solidFill>
                <a:effectLst/>
                <a:latin typeface="+mn-lt"/>
                <a:ea typeface="+mn-ea"/>
                <a:cs typeface="+mn-cs"/>
              </a:rPr>
              <a:t>Activity-related concepts (states, processes, operations)</a:t>
            </a:r>
          </a:p>
          <a:p>
            <a:r>
              <a:rPr lang="en-US" sz="1200" kern="1200" noProof="0" dirty="0">
                <a:solidFill>
                  <a:schemeClr val="tx1"/>
                </a:solidFill>
                <a:effectLst/>
                <a:latin typeface="+mn-lt"/>
                <a:ea typeface="+mn-ea"/>
                <a:cs typeface="+mn-cs"/>
              </a:rPr>
              <a:t>4-6. Concepts related to specialties of the objects and/or activities in facets 2 and 3</a:t>
            </a:r>
          </a:p>
          <a:p>
            <a:pPr lvl="0"/>
            <a:r>
              <a:rPr lang="en-US" sz="1200" kern="1200" noProof="0" dirty="0">
                <a:solidFill>
                  <a:schemeClr val="tx1"/>
                </a:solidFill>
                <a:effectLst/>
                <a:latin typeface="+mn-lt"/>
                <a:ea typeface="+mn-ea"/>
                <a:cs typeface="+mn-cs"/>
              </a:rPr>
              <a:t>Concepts of influences on 2 and 3 from outside (‘instrumental’, technical relationship)</a:t>
            </a:r>
          </a:p>
          <a:p>
            <a:pPr lvl="0"/>
            <a:r>
              <a:rPr lang="en-US" sz="1200" kern="1200" noProof="0" dirty="0">
                <a:solidFill>
                  <a:schemeClr val="tx1"/>
                </a:solidFill>
                <a:effectLst/>
                <a:latin typeface="+mn-lt"/>
                <a:ea typeface="+mn-ea"/>
                <a:cs typeface="+mn-cs"/>
              </a:rPr>
              <a:t>Concepts of the use of 2 and 3 in other fields (‘potential’, resource orientation, application relationship)</a:t>
            </a:r>
          </a:p>
          <a:p>
            <a:pPr lvl="0"/>
            <a:r>
              <a:rPr lang="en-US" sz="1200" kern="1200" noProof="0" dirty="0">
                <a:solidFill>
                  <a:schemeClr val="tx1"/>
                </a:solidFill>
                <a:effectLst/>
                <a:latin typeface="+mn-lt"/>
                <a:ea typeface="+mn-ea"/>
                <a:cs typeface="+mn-cs"/>
              </a:rPr>
              <a:t>Concepts concerning the knowledge about 1 – 8 when it is distributed by persons, societies, documents, or used in educational purposes and in other kinds of applications (‘actualization’, synthesizing, environmental relationship) (Dahlberg, 1998).</a:t>
            </a:r>
          </a:p>
          <a:p>
            <a:r>
              <a:rPr lang="en-US" sz="1200" kern="1200" noProof="0" dirty="0">
                <a:solidFill>
                  <a:schemeClr val="tx1"/>
                </a:solidFill>
                <a:effectLst/>
                <a:latin typeface="+mn-lt"/>
                <a:ea typeface="+mn-ea"/>
                <a:cs typeface="+mn-cs"/>
              </a:rPr>
              <a:t>These facets can be applied to all levels of abstraction in a subject group or subject field.</a:t>
            </a:r>
          </a:p>
          <a:p>
            <a:endParaRPr lang="en-US" sz="1200" kern="1200" noProof="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b="0" dirty="0"/>
          </a:p>
          <a:p>
            <a:endParaRPr lang="en-US" b="0" dirty="0"/>
          </a:p>
        </p:txBody>
      </p:sp>
      <p:sp>
        <p:nvSpPr>
          <p:cNvPr id="4" name="Slide Number Placeholder 3"/>
          <p:cNvSpPr>
            <a:spLocks noGrp="1"/>
          </p:cNvSpPr>
          <p:nvPr>
            <p:ph type="sldNum" sz="quarter" idx="10"/>
          </p:nvPr>
        </p:nvSpPr>
        <p:spPr/>
        <p:txBody>
          <a:bodyPr/>
          <a:lstStyle/>
          <a:p>
            <a:fld id="{97BA32C7-BF2A-4223-93ED-EE98ED31347F}" type="slidenum">
              <a:rPr lang="de-DE" smtClean="0"/>
              <a:pPr/>
              <a:t>18</a:t>
            </a:fld>
            <a:endParaRPr lang="de-DE"/>
          </a:p>
        </p:txBody>
      </p:sp>
    </p:spTree>
    <p:extLst>
      <p:ext uri="{BB962C8B-B14F-4D97-AF65-F5344CB8AC3E}">
        <p14:creationId xmlns:p14="http://schemas.microsoft.com/office/powerpoint/2010/main" val="824156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4" name="Datumsplatzhalter 3"/>
          <p:cNvSpPr>
            <a:spLocks noGrp="1"/>
          </p:cNvSpPr>
          <p:nvPr>
            <p:ph type="dt" sz="half" idx="10"/>
          </p:nvPr>
        </p:nvSpPr>
        <p:spPr/>
        <p:txBody>
          <a:bodyPr/>
          <a:lstStyle/>
          <a:p>
            <a:r>
              <a:rPr lang="de-DE" dirty="0"/>
              <a:t>11th </a:t>
            </a:r>
            <a:r>
              <a:rPr lang="de-DE" dirty="0" err="1"/>
              <a:t>July</a:t>
            </a:r>
            <a:r>
              <a:rPr lang="de-DE" dirty="0"/>
              <a:t> 2018</a:t>
            </a:r>
          </a:p>
        </p:txBody>
      </p:sp>
      <p:sp>
        <p:nvSpPr>
          <p:cNvPr id="5" name="Fußzeilenplatzhalter 4"/>
          <p:cNvSpPr>
            <a:spLocks noGrp="1"/>
          </p:cNvSpPr>
          <p:nvPr>
            <p:ph type="ftr" sz="quarter" idx="11"/>
          </p:nvPr>
        </p:nvSpPr>
        <p:spPr/>
        <p:txBody>
          <a:bodyPr/>
          <a:lstStyle/>
          <a:p>
            <a:r>
              <a:rPr lang="de-DE"/>
              <a:t> ISKO 2018 Porto  Dahlberg-Panel </a:t>
            </a:r>
          </a:p>
        </p:txBody>
      </p:sp>
      <p:sp>
        <p:nvSpPr>
          <p:cNvPr id="6" name="Foliennummernplatzhalter 5"/>
          <p:cNvSpPr>
            <a:spLocks noGrp="1"/>
          </p:cNvSpPr>
          <p:nvPr>
            <p:ph type="sldNum" sz="quarter" idx="12"/>
          </p:nvPr>
        </p:nvSpPr>
        <p:spPr>
          <a:xfrm>
            <a:off x="8143900" y="6356350"/>
            <a:ext cx="542900" cy="365125"/>
          </a:xfrm>
        </p:spPr>
        <p:txBody>
          <a:bodyPr/>
          <a:lstStyle/>
          <a:p>
            <a:fld id="{20BD4CA4-D397-4097-9D03-F5216D07896D}" type="slidenum">
              <a:rPr lang="de-DE" smtClean="0"/>
              <a:pPr/>
              <a:t>‹Nº›</a:t>
            </a:fld>
            <a:endParaRPr lang="de-DE" dirty="0"/>
          </a:p>
        </p:txBody>
      </p:sp>
      <p:pic>
        <p:nvPicPr>
          <p:cNvPr id="7" name="Grafik 6" descr="Vignette.jpg"/>
          <p:cNvPicPr>
            <a:picLocks noChangeAspect="1"/>
          </p:cNvPicPr>
          <p:nvPr userDrawn="1"/>
        </p:nvPicPr>
        <p:blipFill>
          <a:blip r:embed="rId2" cstate="print"/>
          <a:stretch>
            <a:fillRect/>
          </a:stretch>
        </p:blipFill>
        <p:spPr>
          <a:xfrm>
            <a:off x="7496175" y="0"/>
            <a:ext cx="1647825" cy="2247900"/>
          </a:xfrm>
          <a:prstGeom prst="rect">
            <a:avLst/>
          </a:prstGeom>
        </p:spPr>
      </p:pic>
      <p:sp>
        <p:nvSpPr>
          <p:cNvPr id="8" name="Textfeld 7"/>
          <p:cNvSpPr txBox="1"/>
          <p:nvPr userDrawn="1"/>
        </p:nvSpPr>
        <p:spPr>
          <a:xfrm>
            <a:off x="6223952" y="6393885"/>
            <a:ext cx="1857388" cy="276999"/>
          </a:xfrm>
          <a:prstGeom prst="rect">
            <a:avLst/>
          </a:prstGeom>
          <a:no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Peter </a:t>
            </a:r>
            <a:r>
              <a:rPr lang="de-DE" sz="1200" b="0" dirty="0" err="1">
                <a:solidFill>
                  <a:schemeClr val="bg1">
                    <a:lumMod val="50000"/>
                  </a:schemeClr>
                </a:solidFill>
              </a:rPr>
              <a:t>Ohly</a:t>
            </a:r>
            <a:endParaRPr lang="de-DE" sz="1200" b="0" dirty="0">
              <a:solidFill>
                <a:schemeClr val="bg1">
                  <a:lumMod val="50000"/>
                </a:schemeClr>
              </a:solidFill>
            </a:endParaRPr>
          </a:p>
        </p:txBody>
      </p:sp>
      <p:pic>
        <p:nvPicPr>
          <p:cNvPr id="1026" name="Picture 2"/>
          <p:cNvPicPr>
            <a:picLocks noChangeAspect="1" noChangeArrowheads="1"/>
          </p:cNvPicPr>
          <p:nvPr userDrawn="1"/>
        </p:nvPicPr>
        <p:blipFill>
          <a:blip r:embed="rId3" cstate="print"/>
          <a:srcRect/>
          <a:stretch>
            <a:fillRect/>
          </a:stretch>
        </p:blipFill>
        <p:spPr bwMode="auto">
          <a:xfrm>
            <a:off x="142844" y="214290"/>
            <a:ext cx="1772890" cy="1785926"/>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a:xfrm>
            <a:off x="8215338" y="6356350"/>
            <a:ext cx="471462" cy="365125"/>
          </a:xfrm>
        </p:spPr>
        <p:txBody>
          <a:bodyPr/>
          <a:lstStyle/>
          <a:p>
            <a:fld id="{20BD4CA4-D397-4097-9D03-F5216D07896D}" type="slidenum">
              <a:rPr lang="de-DE" smtClean="0"/>
              <a:pPr/>
              <a:t>‹Nº›</a:t>
            </a:fld>
            <a:endParaRPr lang="de-DE" dirty="0"/>
          </a:p>
        </p:txBody>
      </p:sp>
      <p:sp>
        <p:nvSpPr>
          <p:cNvPr id="11" name="Textplatzhalter 2"/>
          <p:cNvSpPr>
            <a:spLocks noGrp="1"/>
          </p:cNvSpPr>
          <p:nvPr>
            <p:ph idx="1"/>
          </p:nvPr>
        </p:nvSpPr>
        <p:spPr>
          <a:xfrm>
            <a:off x="457200" y="1600200"/>
            <a:ext cx="8229600" cy="4686320"/>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feld 12"/>
          <p:cNvSpPr txBox="1"/>
          <p:nvPr userDrawn="1"/>
        </p:nvSpPr>
        <p:spPr>
          <a:xfrm>
            <a:off x="6223952" y="6393885"/>
            <a:ext cx="1857388" cy="276999"/>
          </a:xfrm>
          <a:prstGeom prst="rect">
            <a:avLst/>
          </a:prstGeom>
          <a:no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Peter </a:t>
            </a:r>
            <a:r>
              <a:rPr lang="de-DE" sz="1200" b="0" dirty="0" err="1">
                <a:solidFill>
                  <a:schemeClr val="bg1">
                    <a:lumMod val="50000"/>
                  </a:schemeClr>
                </a:solidFill>
              </a:rPr>
              <a:t>Ohly</a:t>
            </a:r>
            <a:endParaRPr lang="de-DE" sz="1200" b="0" dirty="0">
              <a:solidFill>
                <a:schemeClr val="bg1">
                  <a:lumMod val="50000"/>
                </a:schemeClr>
              </a:solidFill>
            </a:endParaRPr>
          </a:p>
        </p:txBody>
      </p:sp>
      <p:pic>
        <p:nvPicPr>
          <p:cNvPr id="10" name="Grafik 9" descr="Vignette.jpg"/>
          <p:cNvPicPr>
            <a:picLocks noChangeAspect="1"/>
          </p:cNvPicPr>
          <p:nvPr userDrawn="1"/>
        </p:nvPicPr>
        <p:blipFill>
          <a:blip r:embed="rId2" cstate="print"/>
          <a:stretch>
            <a:fillRect/>
          </a:stretch>
        </p:blipFill>
        <p:spPr>
          <a:xfrm>
            <a:off x="0" y="0"/>
            <a:ext cx="1647825" cy="22479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a:xfrm>
            <a:off x="8215338" y="6356350"/>
            <a:ext cx="471462" cy="365125"/>
          </a:xfrm>
        </p:spPr>
        <p:txBody>
          <a:bodyPr/>
          <a:lstStyle/>
          <a:p>
            <a:fld id="{20BD4CA4-D397-4097-9D03-F5216D07896D}" type="slidenum">
              <a:rPr lang="de-DE" smtClean="0"/>
              <a:pPr/>
              <a:t>‹Nº›</a:t>
            </a:fld>
            <a:endParaRPr lang="de-DE" dirty="0"/>
          </a:p>
        </p:txBody>
      </p:sp>
      <p:sp>
        <p:nvSpPr>
          <p:cNvPr id="11" name="Textplatzhalter 2"/>
          <p:cNvSpPr>
            <a:spLocks noGrp="1"/>
          </p:cNvSpPr>
          <p:nvPr>
            <p:ph idx="1"/>
          </p:nvPr>
        </p:nvSpPr>
        <p:spPr>
          <a:xfrm>
            <a:off x="457200" y="1600200"/>
            <a:ext cx="8229600" cy="4686320"/>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feld 12"/>
          <p:cNvSpPr txBox="1"/>
          <p:nvPr userDrawn="1"/>
        </p:nvSpPr>
        <p:spPr>
          <a:xfrm>
            <a:off x="6223952" y="6393885"/>
            <a:ext cx="1857388" cy="276999"/>
          </a:xfrm>
          <a:prstGeom prst="rect">
            <a:avLst/>
          </a:prstGeom>
          <a:no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Peter </a:t>
            </a:r>
            <a:r>
              <a:rPr lang="de-DE" sz="1200" b="0" dirty="0" err="1">
                <a:solidFill>
                  <a:schemeClr val="bg1">
                    <a:lumMod val="50000"/>
                  </a:schemeClr>
                </a:solidFill>
              </a:rPr>
              <a:t>Ohly</a:t>
            </a:r>
            <a:endParaRPr lang="de-DE" sz="1200" b="0" dirty="0">
              <a:solidFill>
                <a:schemeClr val="bg1">
                  <a:lumMod val="50000"/>
                </a:schemeClr>
              </a:solidFill>
            </a:endParaRPr>
          </a:p>
        </p:txBody>
      </p:sp>
      <p:pic>
        <p:nvPicPr>
          <p:cNvPr id="10" name="Grafik 9" descr="Vignette.jpg"/>
          <p:cNvPicPr>
            <a:picLocks noChangeAspect="1"/>
          </p:cNvPicPr>
          <p:nvPr userDrawn="1"/>
        </p:nvPicPr>
        <p:blipFill>
          <a:blip r:embed="rId2" cstate="print"/>
          <a:stretch>
            <a:fillRect/>
          </a:stretch>
        </p:blipFill>
        <p:spPr>
          <a:xfrm>
            <a:off x="0" y="0"/>
            <a:ext cx="1647825" cy="22479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a:xfrm>
            <a:off x="8215338" y="6356350"/>
            <a:ext cx="471462" cy="365125"/>
          </a:xfrm>
        </p:spPr>
        <p:txBody>
          <a:bodyPr/>
          <a:lstStyle/>
          <a:p>
            <a:fld id="{20BD4CA4-D397-4097-9D03-F5216D07896D}" type="slidenum">
              <a:rPr lang="de-DE" smtClean="0"/>
              <a:pPr/>
              <a:t>‹Nº›</a:t>
            </a:fld>
            <a:endParaRPr lang="de-DE" dirty="0"/>
          </a:p>
        </p:txBody>
      </p:sp>
      <p:sp>
        <p:nvSpPr>
          <p:cNvPr id="11" name="Textplatzhalter 2"/>
          <p:cNvSpPr>
            <a:spLocks noGrp="1"/>
          </p:cNvSpPr>
          <p:nvPr>
            <p:ph idx="1"/>
          </p:nvPr>
        </p:nvSpPr>
        <p:spPr>
          <a:xfrm>
            <a:off x="457200" y="1600200"/>
            <a:ext cx="8229600" cy="4686320"/>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feld 12"/>
          <p:cNvSpPr txBox="1"/>
          <p:nvPr userDrawn="1"/>
        </p:nvSpPr>
        <p:spPr>
          <a:xfrm>
            <a:off x="6223952" y="6393885"/>
            <a:ext cx="1857388" cy="276999"/>
          </a:xfrm>
          <a:prstGeom prst="rect">
            <a:avLst/>
          </a:prstGeom>
          <a:no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Peter </a:t>
            </a:r>
            <a:r>
              <a:rPr lang="de-DE" sz="1200" b="0" dirty="0" err="1">
                <a:solidFill>
                  <a:schemeClr val="bg1">
                    <a:lumMod val="50000"/>
                  </a:schemeClr>
                </a:solidFill>
              </a:rPr>
              <a:t>Ohly</a:t>
            </a:r>
            <a:endParaRPr lang="de-DE" sz="1200" b="0" dirty="0">
              <a:solidFill>
                <a:schemeClr val="bg1">
                  <a:lumMod val="50000"/>
                </a:schemeClr>
              </a:solidFill>
            </a:endParaRPr>
          </a:p>
        </p:txBody>
      </p:sp>
      <p:pic>
        <p:nvPicPr>
          <p:cNvPr id="10" name="Grafik 9" descr="Vignette.jpg"/>
          <p:cNvPicPr>
            <a:picLocks noChangeAspect="1"/>
          </p:cNvPicPr>
          <p:nvPr userDrawn="1"/>
        </p:nvPicPr>
        <p:blipFill>
          <a:blip r:embed="rId2" cstate="print"/>
          <a:stretch>
            <a:fillRect/>
          </a:stretch>
        </p:blipFill>
        <p:spPr>
          <a:xfrm>
            <a:off x="0" y="0"/>
            <a:ext cx="1647825" cy="22479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a:xfrm>
            <a:off x="8215338" y="6356350"/>
            <a:ext cx="471462" cy="365125"/>
          </a:xfrm>
        </p:spPr>
        <p:txBody>
          <a:bodyPr/>
          <a:lstStyle/>
          <a:p>
            <a:fld id="{20BD4CA4-D397-4097-9D03-F5216D07896D}" type="slidenum">
              <a:rPr lang="de-DE" smtClean="0"/>
              <a:pPr/>
              <a:t>‹Nº›</a:t>
            </a:fld>
            <a:endParaRPr lang="de-DE" dirty="0"/>
          </a:p>
        </p:txBody>
      </p:sp>
      <p:sp>
        <p:nvSpPr>
          <p:cNvPr id="11" name="Textplatzhalter 2"/>
          <p:cNvSpPr>
            <a:spLocks noGrp="1"/>
          </p:cNvSpPr>
          <p:nvPr>
            <p:ph idx="1"/>
          </p:nvPr>
        </p:nvSpPr>
        <p:spPr>
          <a:xfrm>
            <a:off x="457200" y="1600200"/>
            <a:ext cx="8229600" cy="4686320"/>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feld 12"/>
          <p:cNvSpPr txBox="1"/>
          <p:nvPr userDrawn="1"/>
        </p:nvSpPr>
        <p:spPr>
          <a:xfrm>
            <a:off x="6223952" y="6393885"/>
            <a:ext cx="1857388" cy="276999"/>
          </a:xfrm>
          <a:prstGeom prst="rect">
            <a:avLst/>
          </a:prstGeom>
          <a:no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Peter </a:t>
            </a:r>
            <a:r>
              <a:rPr lang="de-DE" sz="1200" b="0" dirty="0" err="1">
                <a:solidFill>
                  <a:schemeClr val="bg1">
                    <a:lumMod val="50000"/>
                  </a:schemeClr>
                </a:solidFill>
              </a:rPr>
              <a:t>Ohly</a:t>
            </a:r>
            <a:endParaRPr lang="de-DE" sz="1200" b="0" dirty="0">
              <a:solidFill>
                <a:schemeClr val="bg1">
                  <a:lumMod val="50000"/>
                </a:schemeClr>
              </a:solidFill>
            </a:endParaRPr>
          </a:p>
        </p:txBody>
      </p:sp>
      <p:pic>
        <p:nvPicPr>
          <p:cNvPr id="10" name="Grafik 9" descr="Vignette.jpg"/>
          <p:cNvPicPr>
            <a:picLocks noChangeAspect="1"/>
          </p:cNvPicPr>
          <p:nvPr userDrawn="1"/>
        </p:nvPicPr>
        <p:blipFill>
          <a:blip r:embed="rId2" cstate="print"/>
          <a:stretch>
            <a:fillRect/>
          </a:stretch>
        </p:blipFill>
        <p:spPr>
          <a:xfrm>
            <a:off x="0" y="0"/>
            <a:ext cx="1647825" cy="22479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11. July 2018</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 ISKO 2018 Porto  Dahlberg-Panel </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91C60-1F4A-46C0-AC61-1582687ABD98}" type="slidenum">
              <a:rPr lang="de-DE" smtClean="0"/>
              <a:pPr/>
              <a:t>‹Nº›</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5" r:id="rId4"/>
    <p:sldLayoutId id="2147483676" r:id="rId5"/>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sko.org/scheme.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sko.org/cyclo/notation#4.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US" b="1" dirty="0"/>
              <a:t>A Vision of Knowledge Organization </a:t>
            </a:r>
            <a:r>
              <a:rPr lang="en-US" sz="3600" dirty="0"/>
              <a:t>Panel in Honor of </a:t>
            </a:r>
            <a:r>
              <a:rPr lang="en-US" sz="3600" dirty="0" err="1"/>
              <a:t>Ingetraut</a:t>
            </a:r>
            <a:r>
              <a:rPr lang="en-US" sz="3600" dirty="0"/>
              <a:t> Dahlberg</a:t>
            </a:r>
            <a:endParaRPr lang="de-DE" dirty="0"/>
          </a:p>
        </p:txBody>
      </p:sp>
      <p:sp>
        <p:nvSpPr>
          <p:cNvPr id="3" name="Untertitel 2"/>
          <p:cNvSpPr>
            <a:spLocks noGrp="1"/>
          </p:cNvSpPr>
          <p:nvPr>
            <p:ph type="subTitle" idx="1"/>
          </p:nvPr>
        </p:nvSpPr>
        <p:spPr/>
        <p:txBody>
          <a:bodyPr>
            <a:normAutofit fontScale="77500" lnSpcReduction="20000"/>
          </a:bodyPr>
          <a:lstStyle/>
          <a:p>
            <a:r>
              <a:rPr lang="de-DE" dirty="0" err="1"/>
              <a:t>Panelists</a:t>
            </a:r>
            <a:r>
              <a:rPr lang="de-DE" dirty="0"/>
              <a:t>: </a:t>
            </a:r>
            <a:br>
              <a:rPr lang="de-DE" dirty="0"/>
            </a:br>
            <a:r>
              <a:rPr lang="de-DE" dirty="0">
                <a:solidFill>
                  <a:schemeClr val="tx1">
                    <a:lumMod val="65000"/>
                    <a:lumOff val="35000"/>
                  </a:schemeClr>
                </a:solidFill>
              </a:rPr>
              <a:t>H. Peter </a:t>
            </a:r>
            <a:r>
              <a:rPr lang="de-DE" dirty="0" err="1">
                <a:solidFill>
                  <a:schemeClr val="tx1">
                    <a:lumMod val="65000"/>
                    <a:lumOff val="35000"/>
                  </a:schemeClr>
                </a:solidFill>
              </a:rPr>
              <a:t>Ohly</a:t>
            </a:r>
            <a:r>
              <a:rPr lang="de-DE" dirty="0">
                <a:solidFill>
                  <a:schemeClr val="tx1">
                    <a:lumMod val="65000"/>
                    <a:lumOff val="35000"/>
                  </a:schemeClr>
                </a:solidFill>
              </a:rPr>
              <a:t>, Axel </a:t>
            </a:r>
            <a:r>
              <a:rPr lang="de-DE" dirty="0" err="1">
                <a:solidFill>
                  <a:schemeClr val="tx1">
                    <a:lumMod val="65000"/>
                    <a:lumOff val="35000"/>
                  </a:schemeClr>
                </a:solidFill>
              </a:rPr>
              <a:t>Ermert</a:t>
            </a:r>
            <a:r>
              <a:rPr lang="de-DE" dirty="0">
                <a:solidFill>
                  <a:schemeClr val="tx1">
                    <a:lumMod val="65000"/>
                    <a:lumOff val="35000"/>
                  </a:schemeClr>
                </a:solidFill>
              </a:rPr>
              <a:t>, Michael Kleineberg, Marcia Zeng, Rosa San Segundo, Claudio </a:t>
            </a:r>
            <a:r>
              <a:rPr lang="de-DE" dirty="0" err="1">
                <a:solidFill>
                  <a:schemeClr val="tx1">
                    <a:lumMod val="65000"/>
                    <a:lumOff val="35000"/>
                  </a:schemeClr>
                </a:solidFill>
              </a:rPr>
              <a:t>Gnoli</a:t>
            </a:r>
            <a:r>
              <a:rPr lang="de-DE" dirty="0">
                <a:solidFill>
                  <a:schemeClr val="tx1">
                    <a:lumMod val="65000"/>
                    <a:lumOff val="35000"/>
                  </a:schemeClr>
                </a:solidFill>
              </a:rPr>
              <a:t>, Rick </a:t>
            </a:r>
            <a:r>
              <a:rPr lang="de-DE" dirty="0" err="1">
                <a:solidFill>
                  <a:schemeClr val="tx1">
                    <a:lumMod val="65000"/>
                    <a:lumOff val="35000"/>
                  </a:schemeClr>
                </a:solidFill>
              </a:rPr>
              <a:t>Szostak</a:t>
            </a:r>
            <a:r>
              <a:rPr lang="de-DE" dirty="0">
                <a:solidFill>
                  <a:schemeClr val="tx1">
                    <a:lumMod val="65000"/>
                    <a:lumOff val="35000"/>
                  </a:schemeClr>
                </a:solidFill>
              </a:rPr>
              <a:t>, Birger </a:t>
            </a:r>
            <a:r>
              <a:rPr lang="de-DE" dirty="0" err="1">
                <a:solidFill>
                  <a:schemeClr val="tx1">
                    <a:lumMod val="65000"/>
                    <a:lumOff val="35000"/>
                  </a:schemeClr>
                </a:solidFill>
              </a:rPr>
              <a:t>Hjørland</a:t>
            </a:r>
            <a:r>
              <a:rPr lang="de-DE" dirty="0">
                <a:solidFill>
                  <a:schemeClr val="tx1">
                    <a:lumMod val="65000"/>
                    <a:lumOff val="35000"/>
                  </a:schemeClr>
                </a:solidFill>
              </a:rPr>
              <a:t>, Joe Tennis, Richard </a:t>
            </a:r>
            <a:r>
              <a:rPr lang="de-DE" dirty="0" err="1">
                <a:solidFill>
                  <a:schemeClr val="tx1">
                    <a:lumMod val="65000"/>
                    <a:lumOff val="35000"/>
                  </a:schemeClr>
                </a:solidFill>
              </a:rPr>
              <a:t>Smiraglia</a:t>
            </a:r>
            <a:r>
              <a:rPr lang="de-DE" dirty="0">
                <a:solidFill>
                  <a:schemeClr val="tx1">
                    <a:lumMod val="65000"/>
                    <a:lumOff val="35000"/>
                  </a:schemeClr>
                </a:solidFill>
              </a:rPr>
              <a:t>, M. </a:t>
            </a:r>
            <a:r>
              <a:rPr lang="de-DE" dirty="0" err="1">
                <a:solidFill>
                  <a:schemeClr val="tx1">
                    <a:lumMod val="65000"/>
                    <a:lumOff val="35000"/>
                  </a:schemeClr>
                </a:solidFill>
              </a:rPr>
              <a:t>Inês</a:t>
            </a:r>
            <a:r>
              <a:rPr lang="de-DE" dirty="0">
                <a:solidFill>
                  <a:schemeClr val="tx1">
                    <a:lumMod val="65000"/>
                    <a:lumOff val="35000"/>
                  </a:schemeClr>
                </a:solidFill>
              </a:rPr>
              <a:t> </a:t>
            </a:r>
            <a:r>
              <a:rPr lang="de-DE" dirty="0" err="1">
                <a:solidFill>
                  <a:schemeClr val="tx1">
                    <a:lumMod val="65000"/>
                    <a:lumOff val="35000"/>
                  </a:schemeClr>
                </a:solidFill>
              </a:rPr>
              <a:t>Cordeiro</a:t>
            </a:r>
            <a:r>
              <a:rPr lang="de-DE" dirty="0">
                <a:solidFill>
                  <a:schemeClr val="tx1">
                    <a:lumMod val="65000"/>
                    <a:lumOff val="35000"/>
                  </a:schemeClr>
                </a:solidFill>
              </a:rPr>
              <a:t>, </a:t>
            </a:r>
            <a:r>
              <a:rPr lang="de-DE" dirty="0" err="1">
                <a:solidFill>
                  <a:schemeClr val="tx1">
                    <a:lumMod val="65000"/>
                    <a:lumOff val="35000"/>
                  </a:schemeClr>
                </a:solidFill>
              </a:rPr>
              <a:t>Jiří</a:t>
            </a:r>
            <a:r>
              <a:rPr lang="de-DE" dirty="0">
                <a:solidFill>
                  <a:schemeClr val="tx1">
                    <a:lumMod val="65000"/>
                    <a:lumOff val="35000"/>
                  </a:schemeClr>
                </a:solidFill>
              </a:rPr>
              <a:t> </a:t>
            </a:r>
            <a:r>
              <a:rPr lang="de-DE" dirty="0" err="1">
                <a:solidFill>
                  <a:schemeClr val="tx1">
                    <a:lumMod val="65000"/>
                    <a:lumOff val="35000"/>
                  </a:schemeClr>
                </a:solidFill>
              </a:rPr>
              <a:t>Pika</a:t>
            </a:r>
            <a:endParaRPr lang="de-DE" dirty="0">
              <a:solidFill>
                <a:schemeClr val="tx1">
                  <a:lumMod val="65000"/>
                  <a:lumOff val="35000"/>
                </a:schemeClr>
              </a:solidFill>
            </a:endParaRPr>
          </a:p>
          <a:p>
            <a:endParaRPr lang="de-DE" dirty="0"/>
          </a:p>
        </p:txBody>
      </p:sp>
      <p:sp>
        <p:nvSpPr>
          <p:cNvPr id="4" name="Datumsplatzhalter 3"/>
          <p:cNvSpPr>
            <a:spLocks noGrp="1"/>
          </p:cNvSpPr>
          <p:nvPr>
            <p:ph type="dt" sz="half" idx="10"/>
          </p:nvPr>
        </p:nvSpPr>
        <p:spPr/>
        <p:txBody>
          <a:bodyPr/>
          <a:lstStyle/>
          <a:p>
            <a:r>
              <a:rPr lang="de-DE" dirty="0"/>
              <a:t>11th </a:t>
            </a:r>
            <a:r>
              <a:rPr lang="de-DE" dirty="0" err="1"/>
              <a:t>July</a:t>
            </a:r>
            <a:r>
              <a:rPr lang="de-DE" dirty="0"/>
              <a:t> 2018  11:15</a:t>
            </a:r>
          </a:p>
        </p:txBody>
      </p:sp>
      <p:sp>
        <p:nvSpPr>
          <p:cNvPr id="6" name="Fußzeilenplatzhalter 5"/>
          <p:cNvSpPr>
            <a:spLocks noGrp="1"/>
          </p:cNvSpPr>
          <p:nvPr>
            <p:ph type="ftr" sz="quarter" idx="11"/>
          </p:nvPr>
        </p:nvSpPr>
        <p:spPr/>
        <p:txBody>
          <a:bodyPr/>
          <a:lstStyle/>
          <a:p>
            <a:r>
              <a:rPr lang="de-DE"/>
              <a:t> ISKO 2018 Porto  Dahlberg-Panel </a:t>
            </a:r>
          </a:p>
        </p:txBody>
      </p:sp>
      <p:sp>
        <p:nvSpPr>
          <p:cNvPr id="5" name="Foliennummernplatzhalter 4"/>
          <p:cNvSpPr>
            <a:spLocks noGrp="1"/>
          </p:cNvSpPr>
          <p:nvPr>
            <p:ph type="sldNum" sz="quarter" idx="12"/>
          </p:nvPr>
        </p:nvSpPr>
        <p:spPr/>
        <p:txBody>
          <a:bodyPr/>
          <a:lstStyle/>
          <a:p>
            <a:fld id="{20BD4CA4-D397-4097-9D03-F5216D07896D}" type="slidenum">
              <a:rPr lang="de-DE" smtClean="0"/>
              <a:pPr/>
              <a:t>1</a:t>
            </a:fld>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a:t>The </a:t>
            </a:r>
            <a:r>
              <a:rPr lang="de-DE" sz="4000" dirty="0" err="1"/>
              <a:t>role</a:t>
            </a:r>
            <a:r>
              <a:rPr lang="de-DE" sz="4000" dirty="0"/>
              <a:t> </a:t>
            </a:r>
            <a:r>
              <a:rPr lang="de-DE" sz="4000" dirty="0" err="1"/>
              <a:t>of</a:t>
            </a:r>
            <a:r>
              <a:rPr lang="de-DE" sz="4000" dirty="0"/>
              <a:t> </a:t>
            </a:r>
            <a:r>
              <a:rPr lang="de-DE" sz="4000" dirty="0" err="1"/>
              <a:t>definitions</a:t>
            </a:r>
            <a:endParaRPr lang="de-DE" sz="4000"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10</a:t>
            </a:fld>
            <a:endParaRPr lang="de-DE" dirty="0"/>
          </a:p>
        </p:txBody>
      </p:sp>
      <p:sp>
        <p:nvSpPr>
          <p:cNvPr id="6" name="Inhaltsplatzhalter 5"/>
          <p:cNvSpPr>
            <a:spLocks noGrp="1"/>
          </p:cNvSpPr>
          <p:nvPr>
            <p:ph idx="1"/>
          </p:nvPr>
        </p:nvSpPr>
        <p:spPr>
          <a:xfrm>
            <a:off x="914400" y="1857364"/>
            <a:ext cx="8229600" cy="4686320"/>
          </a:xfrm>
        </p:spPr>
        <p:txBody>
          <a:bodyPr>
            <a:normAutofit fontScale="92500"/>
          </a:bodyPr>
          <a:lstStyle/>
          <a:p>
            <a:r>
              <a:rPr lang="de-DE" dirty="0" err="1"/>
              <a:t>Concepts</a:t>
            </a:r>
            <a:r>
              <a:rPr lang="de-DE" dirty="0"/>
              <a:t> – </a:t>
            </a:r>
            <a:r>
              <a:rPr lang="de-DE" dirty="0" err="1"/>
              <a:t>preferably</a:t>
            </a:r>
            <a:r>
              <a:rPr lang="de-DE" dirty="0"/>
              <a:t> </a:t>
            </a:r>
            <a:r>
              <a:rPr lang="de-DE" dirty="0" err="1"/>
              <a:t>expressed</a:t>
            </a:r>
            <a:r>
              <a:rPr lang="de-DE" dirty="0"/>
              <a:t> </a:t>
            </a:r>
            <a:r>
              <a:rPr lang="de-DE" dirty="0" err="1"/>
              <a:t>by</a:t>
            </a:r>
            <a:r>
              <a:rPr lang="de-DE" dirty="0"/>
              <a:t> </a:t>
            </a:r>
            <a:r>
              <a:rPr lang="de-DE" u="sng" dirty="0" err="1"/>
              <a:t>definitions</a:t>
            </a:r>
            <a:r>
              <a:rPr lang="de-DE" u="sng" dirty="0"/>
              <a:t> </a:t>
            </a:r>
            <a:r>
              <a:rPr lang="de-DE" sz="2600" dirty="0"/>
              <a:t>(</a:t>
            </a:r>
            <a:r>
              <a:rPr lang="de-DE" sz="2600" dirty="0" err="1"/>
              <a:t>always</a:t>
            </a:r>
            <a:r>
              <a:rPr lang="de-DE" sz="2600" dirty="0"/>
              <a:t> </a:t>
            </a:r>
            <a:r>
              <a:rPr lang="de-DE" sz="2600" dirty="0" err="1"/>
              <a:t>depending</a:t>
            </a:r>
            <a:r>
              <a:rPr lang="de-DE" sz="2600" dirty="0"/>
              <a:t> on </a:t>
            </a:r>
            <a:r>
              <a:rPr lang="de-DE" sz="2600" dirty="0" err="1"/>
              <a:t>the</a:t>
            </a:r>
            <a:r>
              <a:rPr lang="de-DE" sz="2600" dirty="0"/>
              <a:t> </a:t>
            </a:r>
            <a:r>
              <a:rPr lang="de-DE" sz="2600" dirty="0" err="1"/>
              <a:t>purpose</a:t>
            </a:r>
            <a:r>
              <a:rPr lang="de-DE" sz="2600" dirty="0"/>
              <a:t>)</a:t>
            </a:r>
          </a:p>
          <a:p>
            <a:r>
              <a:rPr lang="de-DE" dirty="0" err="1"/>
              <a:t>many</a:t>
            </a:r>
            <a:r>
              <a:rPr lang="de-DE" dirty="0"/>
              <a:t> </a:t>
            </a:r>
            <a:r>
              <a:rPr lang="de-DE" dirty="0" err="1"/>
              <a:t>types</a:t>
            </a:r>
            <a:r>
              <a:rPr lang="de-DE" dirty="0"/>
              <a:t> of </a:t>
            </a:r>
            <a:r>
              <a:rPr lang="de-DE" dirty="0" err="1"/>
              <a:t>definitions</a:t>
            </a:r>
            <a:r>
              <a:rPr lang="de-DE" dirty="0"/>
              <a:t>:</a:t>
            </a:r>
          </a:p>
          <a:p>
            <a:r>
              <a:rPr lang="de-DE" dirty="0"/>
              <a:t>- nominal </a:t>
            </a:r>
            <a:r>
              <a:rPr lang="de-DE" dirty="0" err="1"/>
              <a:t>definitions</a:t>
            </a:r>
            <a:r>
              <a:rPr lang="de-DE" dirty="0"/>
              <a:t> </a:t>
            </a:r>
            <a:r>
              <a:rPr lang="de-DE" sz="2400" dirty="0"/>
              <a:t>(</a:t>
            </a:r>
            <a:r>
              <a:rPr lang="de-DE" sz="2400" dirty="0" err="1"/>
              <a:t>explaining</a:t>
            </a:r>
            <a:r>
              <a:rPr lang="de-DE" sz="2400" dirty="0"/>
              <a:t> ‚</a:t>
            </a:r>
            <a:r>
              <a:rPr lang="de-DE" sz="2400" dirty="0" err="1"/>
              <a:t>the</a:t>
            </a:r>
            <a:r>
              <a:rPr lang="de-DE" sz="2400" dirty="0"/>
              <a:t> </a:t>
            </a:r>
            <a:r>
              <a:rPr lang="de-DE" sz="2400" dirty="0" err="1"/>
              <a:t>word</a:t>
            </a:r>
            <a:r>
              <a:rPr lang="de-DE" sz="2400" dirty="0"/>
              <a:t>/</a:t>
            </a:r>
            <a:r>
              <a:rPr lang="de-DE" sz="2400" dirty="0" err="1"/>
              <a:t>term</a:t>
            </a:r>
            <a:r>
              <a:rPr lang="de-DE" sz="2400" dirty="0"/>
              <a:t>‘, not ‚</a:t>
            </a:r>
            <a:r>
              <a:rPr lang="de-DE" sz="2400" dirty="0" err="1"/>
              <a:t>the</a:t>
            </a:r>
            <a:r>
              <a:rPr lang="de-DE" sz="2400" dirty="0"/>
              <a:t> </a:t>
            </a:r>
            <a:r>
              <a:rPr lang="de-DE" sz="2400" dirty="0" err="1"/>
              <a:t>thing</a:t>
            </a:r>
            <a:r>
              <a:rPr lang="de-DE" sz="2400" dirty="0"/>
              <a:t>/</a:t>
            </a:r>
            <a:r>
              <a:rPr lang="de-DE" sz="2400" dirty="0" err="1"/>
              <a:t>concept</a:t>
            </a:r>
            <a:r>
              <a:rPr lang="de-DE" sz="2400" dirty="0"/>
              <a:t>‘)</a:t>
            </a:r>
          </a:p>
          <a:p>
            <a:r>
              <a:rPr lang="de-DE" sz="2400" dirty="0"/>
              <a:t>- </a:t>
            </a:r>
            <a:r>
              <a:rPr lang="de-DE" dirty="0"/>
              <a:t>ostensive </a:t>
            </a:r>
            <a:r>
              <a:rPr lang="de-DE" dirty="0" err="1"/>
              <a:t>definitions</a:t>
            </a:r>
            <a:r>
              <a:rPr lang="de-DE" dirty="0"/>
              <a:t> </a:t>
            </a:r>
            <a:r>
              <a:rPr lang="de-DE" sz="2400" dirty="0"/>
              <a:t>(just ‚</a:t>
            </a:r>
            <a:r>
              <a:rPr lang="de-DE" sz="2400" dirty="0" err="1"/>
              <a:t>pointing</a:t>
            </a:r>
            <a:r>
              <a:rPr lang="de-DE" sz="2400" dirty="0"/>
              <a:t>‘ </a:t>
            </a:r>
            <a:r>
              <a:rPr lang="de-DE" sz="2400" dirty="0" err="1"/>
              <a:t>from</a:t>
            </a:r>
            <a:r>
              <a:rPr lang="de-DE" sz="2400" dirty="0"/>
              <a:t> </a:t>
            </a:r>
            <a:r>
              <a:rPr lang="de-DE" sz="2400" dirty="0" err="1"/>
              <a:t>term</a:t>
            </a:r>
            <a:r>
              <a:rPr lang="de-DE" sz="2400" dirty="0"/>
              <a:t> </a:t>
            </a:r>
            <a:r>
              <a:rPr lang="de-DE" sz="2400" dirty="0" err="1"/>
              <a:t>to</a:t>
            </a:r>
            <a:r>
              <a:rPr lang="de-DE" sz="2400" dirty="0"/>
              <a:t> </a:t>
            </a:r>
            <a:r>
              <a:rPr lang="de-DE" sz="2400" dirty="0" err="1"/>
              <a:t>referent</a:t>
            </a:r>
            <a:r>
              <a:rPr lang="de-DE" sz="2400" dirty="0"/>
              <a:t>) </a:t>
            </a:r>
          </a:p>
          <a:p>
            <a:r>
              <a:rPr lang="de-DE" dirty="0"/>
              <a:t>- real (‚</a:t>
            </a:r>
            <a:r>
              <a:rPr lang="de-DE" dirty="0" err="1"/>
              <a:t>conceptual</a:t>
            </a:r>
            <a:r>
              <a:rPr lang="de-DE" dirty="0"/>
              <a:t>‘) </a:t>
            </a:r>
            <a:r>
              <a:rPr lang="de-DE" dirty="0" err="1"/>
              <a:t>definitions</a:t>
            </a:r>
            <a:r>
              <a:rPr lang="de-DE" dirty="0"/>
              <a:t> </a:t>
            </a:r>
            <a:r>
              <a:rPr lang="de-DE" sz="2400" dirty="0"/>
              <a:t>(</a:t>
            </a:r>
            <a:r>
              <a:rPr lang="de-DE" sz="2400" dirty="0" err="1"/>
              <a:t>explaining</a:t>
            </a:r>
            <a:r>
              <a:rPr lang="de-DE" sz="2400" dirty="0"/>
              <a:t>/</a:t>
            </a:r>
            <a:r>
              <a:rPr lang="de-DE" sz="2400" dirty="0" err="1"/>
              <a:t>defining</a:t>
            </a:r>
            <a:r>
              <a:rPr lang="de-DE" sz="2400" dirty="0"/>
              <a:t> ‚</a:t>
            </a:r>
            <a:r>
              <a:rPr lang="de-DE" sz="2400" dirty="0" err="1"/>
              <a:t>the</a:t>
            </a:r>
            <a:r>
              <a:rPr lang="de-DE" sz="2400" dirty="0"/>
              <a:t> </a:t>
            </a:r>
            <a:r>
              <a:rPr lang="de-DE" sz="2400" dirty="0" err="1"/>
              <a:t>thing</a:t>
            </a:r>
            <a:r>
              <a:rPr lang="de-DE" sz="2400" dirty="0"/>
              <a:t>/</a:t>
            </a:r>
            <a:r>
              <a:rPr lang="de-DE" sz="2400" dirty="0" err="1"/>
              <a:t>concept</a:t>
            </a:r>
            <a:r>
              <a:rPr lang="de-DE" sz="2400" dirty="0"/>
              <a:t>‘):</a:t>
            </a:r>
          </a:p>
          <a:p>
            <a:r>
              <a:rPr lang="de-DE" sz="2400" dirty="0"/>
              <a:t>(</a:t>
            </a:r>
            <a:r>
              <a:rPr lang="de-DE" sz="2400" u="sng" dirty="0" err="1"/>
              <a:t>generic</a:t>
            </a:r>
            <a:r>
              <a:rPr lang="de-DE" sz="2400" dirty="0"/>
              <a:t>; </a:t>
            </a:r>
            <a:r>
              <a:rPr lang="de-DE" sz="2400" u="sng" dirty="0"/>
              <a:t>partitive</a:t>
            </a:r>
            <a:r>
              <a:rPr lang="de-DE" sz="2400" dirty="0"/>
              <a:t>; </a:t>
            </a:r>
            <a:r>
              <a:rPr lang="de-DE" sz="2400" u="sng" dirty="0" err="1"/>
              <a:t>opposition</a:t>
            </a:r>
            <a:r>
              <a:rPr lang="de-DE" sz="2400" dirty="0"/>
              <a:t>; </a:t>
            </a:r>
            <a:r>
              <a:rPr lang="de-DE" sz="2400" u="sng" dirty="0" err="1"/>
              <a:t>functional</a:t>
            </a:r>
            <a:r>
              <a:rPr lang="de-DE" sz="2400" dirty="0"/>
              <a:t>), </a:t>
            </a:r>
            <a:r>
              <a:rPr lang="de-DE" sz="2400" dirty="0" err="1"/>
              <a:t>ie</a:t>
            </a:r>
            <a:r>
              <a:rPr lang="de-DE" sz="2400" dirty="0"/>
              <a:t>. </a:t>
            </a:r>
            <a:r>
              <a:rPr lang="de-DE" sz="2400" dirty="0" err="1"/>
              <a:t>referring</a:t>
            </a:r>
            <a:r>
              <a:rPr lang="de-DE" sz="2400" dirty="0"/>
              <a:t> </a:t>
            </a:r>
            <a:r>
              <a:rPr lang="de-DE" sz="2400" dirty="0" err="1"/>
              <a:t>to</a:t>
            </a:r>
            <a:r>
              <a:rPr lang="de-DE" sz="2400" dirty="0"/>
              <a:t> </a:t>
            </a:r>
            <a:r>
              <a:rPr lang="de-DE" sz="2400" dirty="0" err="1"/>
              <a:t>the</a:t>
            </a:r>
            <a:r>
              <a:rPr lang="de-DE" sz="2400" dirty="0"/>
              <a:t> </a:t>
            </a:r>
            <a:r>
              <a:rPr lang="de-DE" sz="2400" dirty="0" err="1"/>
              <a:t>conceptual</a:t>
            </a:r>
            <a:r>
              <a:rPr lang="de-DE" sz="2400" dirty="0"/>
              <a:t> </a:t>
            </a:r>
            <a:r>
              <a:rPr lang="de-DE" sz="2400" dirty="0" err="1"/>
              <a:t>substance</a:t>
            </a:r>
            <a:r>
              <a:rPr lang="de-DE" sz="2400" dirty="0"/>
              <a:t> </a:t>
            </a:r>
            <a:r>
              <a:rPr lang="de-DE" sz="2400" dirty="0" err="1"/>
              <a:t>of</a:t>
            </a:r>
            <a:r>
              <a:rPr lang="de-DE" sz="2400" dirty="0"/>
              <a:t> </a:t>
            </a:r>
            <a:r>
              <a:rPr lang="de-DE" sz="2400" dirty="0" err="1"/>
              <a:t>the</a:t>
            </a:r>
            <a:r>
              <a:rPr lang="de-DE" sz="2400" dirty="0"/>
              <a:t> item </a:t>
            </a:r>
            <a:r>
              <a:rPr lang="de-DE" sz="2400" dirty="0" err="1"/>
              <a:t>of</a:t>
            </a:r>
            <a:r>
              <a:rPr lang="de-DE" sz="2400" dirty="0"/>
              <a:t> </a:t>
            </a:r>
            <a:r>
              <a:rPr lang="de-DE" sz="2400" dirty="0" err="1"/>
              <a:t>reference</a:t>
            </a:r>
            <a:endParaRPr lang="de-DE" sz="2400"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extLst>
      <p:ext uri="{BB962C8B-B14F-4D97-AF65-F5344CB8AC3E}">
        <p14:creationId xmlns:p14="http://schemas.microsoft.com/office/powerpoint/2010/main" val="1981221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err="1"/>
              <a:t>Terminology</a:t>
            </a:r>
            <a:r>
              <a:rPr lang="de-DE" sz="4000" dirty="0"/>
              <a:t> </a:t>
            </a:r>
            <a:r>
              <a:rPr lang="de-DE" sz="4000" dirty="0" err="1"/>
              <a:t>corpora</a:t>
            </a:r>
            <a:endParaRPr lang="de-DE" sz="4000"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11</a:t>
            </a:fld>
            <a:endParaRPr lang="de-DE" dirty="0"/>
          </a:p>
        </p:txBody>
      </p:sp>
      <p:sp>
        <p:nvSpPr>
          <p:cNvPr id="6" name="Inhaltsplatzhalter 5"/>
          <p:cNvSpPr>
            <a:spLocks noGrp="1"/>
          </p:cNvSpPr>
          <p:nvPr>
            <p:ph idx="1"/>
          </p:nvPr>
        </p:nvSpPr>
        <p:spPr>
          <a:xfrm>
            <a:off x="914400" y="1857364"/>
            <a:ext cx="8229600" cy="4686320"/>
          </a:xfrm>
        </p:spPr>
        <p:txBody>
          <a:bodyPr>
            <a:normAutofit fontScale="92500" lnSpcReduction="10000"/>
          </a:bodyPr>
          <a:lstStyle/>
          <a:p>
            <a:r>
              <a:rPr lang="de-DE" dirty="0" err="1"/>
              <a:t>Aim</a:t>
            </a:r>
            <a:r>
              <a:rPr lang="de-DE" dirty="0"/>
              <a:t>: </a:t>
            </a:r>
            <a:r>
              <a:rPr lang="de-DE" dirty="0" err="1"/>
              <a:t>Creating</a:t>
            </a:r>
            <a:r>
              <a:rPr lang="de-DE" dirty="0"/>
              <a:t> a </a:t>
            </a:r>
            <a:r>
              <a:rPr lang="de-DE" dirty="0" err="1"/>
              <a:t>corpus</a:t>
            </a:r>
            <a:r>
              <a:rPr lang="de-DE" dirty="0"/>
              <a:t> of </a:t>
            </a:r>
            <a:r>
              <a:rPr lang="de-DE" dirty="0" err="1"/>
              <a:t>definitions</a:t>
            </a:r>
            <a:r>
              <a:rPr lang="de-DE" dirty="0"/>
              <a:t> [a </a:t>
            </a:r>
            <a:r>
              <a:rPr lang="de-DE" dirty="0" err="1"/>
              <a:t>concept</a:t>
            </a:r>
            <a:r>
              <a:rPr lang="de-DE" dirty="0"/>
              <a:t>  </a:t>
            </a:r>
            <a:r>
              <a:rPr lang="de-DE" dirty="0" err="1"/>
              <a:t>system</a:t>
            </a:r>
            <a:r>
              <a:rPr lang="de-DE" dirty="0"/>
              <a:t>]. Create also such a </a:t>
            </a:r>
            <a:r>
              <a:rPr lang="de-DE" dirty="0" err="1"/>
              <a:t>corpus</a:t>
            </a:r>
            <a:r>
              <a:rPr lang="de-DE" dirty="0"/>
              <a:t> </a:t>
            </a:r>
            <a:r>
              <a:rPr lang="de-DE" dirty="0" err="1"/>
              <a:t>as</a:t>
            </a:r>
            <a:r>
              <a:rPr lang="de-DE" dirty="0"/>
              <a:t> a </a:t>
            </a:r>
            <a:r>
              <a:rPr lang="de-DE" dirty="0" err="1"/>
              <a:t>basis</a:t>
            </a:r>
            <a:r>
              <a:rPr lang="de-DE" dirty="0"/>
              <a:t> of Knowledge </a:t>
            </a:r>
            <a:r>
              <a:rPr lang="de-DE" dirty="0" err="1"/>
              <a:t>Organization</a:t>
            </a:r>
            <a:r>
              <a:rPr lang="de-DE" dirty="0"/>
              <a:t> (incl. </a:t>
            </a:r>
            <a:r>
              <a:rPr lang="de-DE" dirty="0" err="1"/>
              <a:t>the</a:t>
            </a:r>
            <a:r>
              <a:rPr lang="de-DE" dirty="0"/>
              <a:t> </a:t>
            </a:r>
            <a:r>
              <a:rPr lang="de-DE" dirty="0" err="1"/>
              <a:t>Classification</a:t>
            </a:r>
            <a:r>
              <a:rPr lang="de-DE" dirty="0"/>
              <a:t> </a:t>
            </a:r>
            <a:r>
              <a:rPr lang="de-DE" dirty="0" err="1"/>
              <a:t>terminology</a:t>
            </a:r>
            <a:r>
              <a:rPr lang="de-DE" dirty="0"/>
              <a:t>)</a:t>
            </a:r>
          </a:p>
          <a:p>
            <a:r>
              <a:rPr lang="de-DE" dirty="0"/>
              <a:t>Use, e.g., </a:t>
            </a:r>
            <a:r>
              <a:rPr lang="de-DE" dirty="0" err="1"/>
              <a:t>the</a:t>
            </a:r>
            <a:r>
              <a:rPr lang="de-DE" dirty="0"/>
              <a:t> 3 </a:t>
            </a:r>
            <a:r>
              <a:rPr lang="de-DE" dirty="0" err="1"/>
              <a:t>following</a:t>
            </a:r>
            <a:r>
              <a:rPr lang="de-DE" dirty="0"/>
              <a:t> </a:t>
            </a:r>
            <a:r>
              <a:rPr lang="de-DE" dirty="0" err="1"/>
              <a:t>existing</a:t>
            </a:r>
            <a:r>
              <a:rPr lang="de-DE" dirty="0"/>
              <a:t> </a:t>
            </a:r>
            <a:r>
              <a:rPr lang="de-DE" dirty="0" err="1"/>
              <a:t>corpora</a:t>
            </a:r>
            <a:r>
              <a:rPr lang="de-DE" dirty="0"/>
              <a:t>: </a:t>
            </a:r>
          </a:p>
          <a:p>
            <a:r>
              <a:rPr lang="de-DE" dirty="0"/>
              <a:t>ISO 5127:2001 „</a:t>
            </a:r>
            <a:r>
              <a:rPr lang="de-DE" dirty="0" err="1"/>
              <a:t>Vocabulary</a:t>
            </a:r>
            <a:r>
              <a:rPr lang="de-DE" dirty="0"/>
              <a:t> </a:t>
            </a:r>
            <a:r>
              <a:rPr lang="de-DE" dirty="0" err="1"/>
              <a:t>of</a:t>
            </a:r>
            <a:r>
              <a:rPr lang="de-DE" dirty="0"/>
              <a:t> inf. and </a:t>
            </a:r>
            <a:r>
              <a:rPr lang="de-DE" dirty="0" err="1"/>
              <a:t>doc</a:t>
            </a:r>
            <a:r>
              <a:rPr lang="de-DE" dirty="0"/>
              <a:t>.“</a:t>
            </a:r>
          </a:p>
          <a:p>
            <a:r>
              <a:rPr lang="de-DE" dirty="0"/>
              <a:t>British Standard BS DD 247 „</a:t>
            </a:r>
            <a:r>
              <a:rPr lang="de-DE" dirty="0" err="1"/>
              <a:t>Documentation</a:t>
            </a:r>
            <a:r>
              <a:rPr lang="de-DE" dirty="0"/>
              <a:t> – </a:t>
            </a:r>
            <a:r>
              <a:rPr lang="de-DE" dirty="0" err="1"/>
              <a:t>Vocabulary</a:t>
            </a:r>
            <a:r>
              <a:rPr lang="de-DE" dirty="0"/>
              <a:t>“</a:t>
            </a:r>
          </a:p>
          <a:p>
            <a:r>
              <a:rPr lang="de-DE" dirty="0"/>
              <a:t>German „Terminologie der </a:t>
            </a:r>
            <a:r>
              <a:rPr lang="de-DE" dirty="0" err="1"/>
              <a:t>Inform</a:t>
            </a:r>
            <a:r>
              <a:rPr lang="de-DE" dirty="0"/>
              <a:t>. und </a:t>
            </a:r>
            <a:r>
              <a:rPr lang="de-DE" dirty="0" err="1"/>
              <a:t>Dok</a:t>
            </a:r>
            <a:r>
              <a:rPr lang="de-DE" dirty="0"/>
              <a:t>. (TID) – 1975/2006“ </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extLst>
      <p:ext uri="{BB962C8B-B14F-4D97-AF65-F5344CB8AC3E}">
        <p14:creationId xmlns:p14="http://schemas.microsoft.com/office/powerpoint/2010/main" val="35355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686800" cy="1143000"/>
          </a:xfrm>
        </p:spPr>
        <p:txBody>
          <a:bodyPr>
            <a:noAutofit/>
          </a:bodyPr>
          <a:lstStyle/>
          <a:p>
            <a:pPr algn="r"/>
            <a:r>
              <a:rPr lang="de-DE" sz="4000" dirty="0">
                <a:ea typeface="Calibri"/>
                <a:cs typeface="Times New Roman"/>
              </a:rPr>
              <a:t>I.  </a:t>
            </a:r>
            <a:r>
              <a:rPr lang="de-DE" sz="4000" dirty="0" err="1">
                <a:ea typeface="Calibri"/>
                <a:cs typeface="Times New Roman"/>
              </a:rPr>
              <a:t>Knowledge</a:t>
            </a:r>
            <a:r>
              <a:rPr lang="de-DE" sz="4000" dirty="0">
                <a:ea typeface="Calibri"/>
                <a:cs typeface="Times New Roman"/>
              </a:rPr>
              <a:t> </a:t>
            </a:r>
            <a:r>
              <a:rPr lang="de-DE" sz="4000" dirty="0" err="1">
                <a:ea typeface="Calibri"/>
                <a:cs typeface="Times New Roman"/>
              </a:rPr>
              <a:t>units</a:t>
            </a:r>
            <a:r>
              <a:rPr lang="de-DE" sz="4000" dirty="0">
                <a:ea typeface="Calibri"/>
                <a:cs typeface="Times New Roman"/>
              </a:rPr>
              <a:t> </a:t>
            </a:r>
            <a:r>
              <a:rPr lang="de-DE" sz="4000" b="1" dirty="0">
                <a:ea typeface="Calibri"/>
                <a:cs typeface="Times New Roman"/>
              </a:rPr>
              <a:t>(</a:t>
            </a:r>
            <a:r>
              <a:rPr lang="de-DE" sz="4000" b="1" dirty="0" err="1">
                <a:ea typeface="Calibri"/>
                <a:cs typeface="Times New Roman"/>
              </a:rPr>
              <a:t>co-statement</a:t>
            </a:r>
            <a:r>
              <a:rPr lang="de-DE" sz="4000" b="1" dirty="0">
                <a:ea typeface="Calibri"/>
                <a:cs typeface="Times New Roman"/>
              </a:rPr>
              <a:t>)</a:t>
            </a:r>
            <a:endParaRPr lang="de-DE" sz="4000" b="1" dirty="0"/>
          </a:p>
        </p:txBody>
      </p:sp>
      <p:pic>
        <p:nvPicPr>
          <p:cNvPr id="8" name="Picture 2" descr="C:\Users\kleinemi\Dropbox\test\[9783110235005 - Handbook of Information Science] I.3 Concepts_Seite_04_Bild_000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64509" y="1428736"/>
            <a:ext cx="7879491" cy="5101173"/>
          </a:xfrm>
          <a:prstGeom prst="rect">
            <a:avLst/>
          </a:prstGeom>
          <a:noFill/>
          <a:extLst>
            <a:ext uri="{909E8E84-426E-40DD-AFC4-6F175D3DCCD1}">
              <a14:hiddenFill xmlns:a14="http://schemas.microsoft.com/office/drawing/2010/main">
                <a:solidFill>
                  <a:srgbClr val="FFFFFF"/>
                </a:solidFill>
              </a14:hiddenFill>
            </a:ext>
          </a:extLst>
        </p:spPr>
      </p:pic>
      <p:sp>
        <p:nvSpPr>
          <p:cNvPr id="3" name="Datumsplatzhalter 2"/>
          <p:cNvSpPr>
            <a:spLocks noGrp="1"/>
          </p:cNvSpPr>
          <p:nvPr>
            <p:ph type="dt" sz="half" idx="10"/>
          </p:nvPr>
        </p:nvSpPr>
        <p:spPr/>
        <p:txBody>
          <a:bodyPr/>
          <a:lstStyle/>
          <a:p>
            <a:r>
              <a:rPr lang="de-DE" dirty="0"/>
              <a:t>11th </a:t>
            </a:r>
            <a:r>
              <a:rPr lang="de-DE" dirty="0" err="1"/>
              <a:t>July</a:t>
            </a:r>
            <a:r>
              <a:rPr lang="de-DE" dirty="0"/>
              <a:t> 2018 </a:t>
            </a:r>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12</a:t>
            </a:fld>
            <a:endParaRPr lang="de-DE" dirty="0"/>
          </a:p>
        </p:txBody>
      </p:sp>
      <p:sp>
        <p:nvSpPr>
          <p:cNvPr id="7" name="Textfeld 6"/>
          <p:cNvSpPr txBox="1"/>
          <p:nvPr/>
        </p:nvSpPr>
        <p:spPr>
          <a:xfrm>
            <a:off x="6244175" y="6390376"/>
            <a:ext cx="1857388" cy="461665"/>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Michael Kleineberg</a:t>
            </a:r>
          </a:p>
        </p:txBody>
      </p:sp>
      <p:pic>
        <p:nvPicPr>
          <p:cNvPr id="9" name="Grafik 8" descr="Vignette.jpg"/>
          <p:cNvPicPr>
            <a:picLocks noChangeAspect="1"/>
          </p:cNvPicPr>
          <p:nvPr/>
        </p:nvPicPr>
        <p:blipFill>
          <a:blip r:embed="rId3" cstate="print"/>
          <a:stretch>
            <a:fillRect/>
          </a:stretch>
        </p:blipFill>
        <p:spPr>
          <a:xfrm>
            <a:off x="0" y="0"/>
            <a:ext cx="1647825" cy="22479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11:34</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13</a:t>
            </a:fld>
            <a:endParaRPr lang="de-DE" dirty="0"/>
          </a:p>
        </p:txBody>
      </p:sp>
      <p:sp>
        <p:nvSpPr>
          <p:cNvPr id="6" name="Inhaltsplatzhalter 5"/>
          <p:cNvSpPr>
            <a:spLocks noGrp="1"/>
          </p:cNvSpPr>
          <p:nvPr>
            <p:ph idx="1"/>
          </p:nvPr>
        </p:nvSpPr>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8" name="Untertitel 2"/>
          <p:cNvSpPr txBox="1">
            <a:spLocks/>
          </p:cNvSpPr>
          <p:nvPr/>
        </p:nvSpPr>
        <p:spPr>
          <a:xfrm>
            <a:off x="1371600" y="3886200"/>
            <a:ext cx="6872808" cy="1752600"/>
          </a:xfrm>
          <a:prstGeom prst="rect">
            <a:avLst/>
          </a:prstGeom>
        </p:spPr>
        <p:txBody>
          <a:bodyPr vert="horz" lIns="91440" tIns="45720" rIns="91440" bIns="45720" rtlCol="0">
            <a:noAutofit/>
          </a:bodyPr>
          <a:lstStyle/>
          <a:p>
            <a:pPr marL="0" marR="0" lvl="1" indent="-28575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rgbClr val="C00000"/>
                </a:solidFill>
                <a:effectLst/>
                <a:uLnTx/>
                <a:uFillTx/>
                <a:latin typeface="+mn-lt"/>
                <a:ea typeface="+mn-ea"/>
                <a:cs typeface="+mn-cs"/>
              </a:rPr>
              <a:t>Towards a uniform, yet universal, ordered representation of human knowledge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DE" sz="44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feld 9"/>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
        <p:nvSpPr>
          <p:cNvPr id="11" name="Titel 10"/>
          <p:cNvSpPr>
            <a:spLocks noGrp="1"/>
          </p:cNvSpPr>
          <p:nvPr>
            <p:ph type="title"/>
          </p:nvPr>
        </p:nvSpPr>
        <p:spPr>
          <a:xfrm>
            <a:off x="914400" y="285728"/>
            <a:ext cx="8229600" cy="1143000"/>
          </a:xfrm>
        </p:spPr>
        <p:txBody>
          <a:bodyPr>
            <a:normAutofit/>
          </a:bodyPr>
          <a:lstStyle/>
          <a:p>
            <a:pPr lvl="0"/>
            <a:r>
              <a:rPr lang="en-US" sz="4000" b="1" dirty="0">
                <a:ea typeface="Calibri"/>
                <a:cs typeface="Times New Roman"/>
              </a:rPr>
              <a:t>II.  KOSs types</a:t>
            </a:r>
            <a:endParaRPr lang="de-DE"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a:t>10 Desiderata for KO</a:t>
            </a:r>
            <a:endParaRPr lang="de-DE" sz="4000"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14</a:t>
            </a:fld>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19097999"/>
              </p:ext>
            </p:extLst>
          </p:nvPr>
        </p:nvGraphicFramePr>
        <p:xfrm>
          <a:off x="457200" y="1600200"/>
          <a:ext cx="8507288" cy="4632960"/>
        </p:xfrm>
        <a:graphic>
          <a:graphicData uri="http://schemas.openxmlformats.org/drawingml/2006/table">
            <a:tbl>
              <a:tblPr firstRow="1" bandRow="1">
                <a:effectLst/>
                <a:tableStyleId>{5C22544A-7EE6-4342-B048-85BDC9FD1C3A}</a:tableStyleId>
              </a:tblPr>
              <a:tblGrid>
                <a:gridCol w="4253644">
                  <a:extLst>
                    <a:ext uri="{9D8B030D-6E8A-4147-A177-3AD203B41FA5}">
                      <a16:colId xmlns:a16="http://schemas.microsoft.com/office/drawing/2014/main" val="20000"/>
                    </a:ext>
                  </a:extLst>
                </a:gridCol>
                <a:gridCol w="4253644">
                  <a:extLst>
                    <a:ext uri="{9D8B030D-6E8A-4147-A177-3AD203B41FA5}">
                      <a16:colId xmlns:a16="http://schemas.microsoft.com/office/drawing/2014/main" val="20001"/>
                    </a:ext>
                  </a:extLst>
                </a:gridCol>
              </a:tblGrid>
              <a:tr h="370840">
                <a:tc>
                  <a:txBody>
                    <a:bodyPr/>
                    <a:lstStyle/>
                    <a:p>
                      <a:pPr marL="342900" lvl="0" indent="-342900">
                        <a:buFont typeface="+mj-lt"/>
                        <a:buAutoNum type="arabicPeriod"/>
                      </a:pPr>
                      <a:endParaRPr lang="en-US" sz="1800" b="0" kern="1200" baseline="0" dirty="0">
                        <a:solidFill>
                          <a:schemeClr val="tx1"/>
                        </a:solidFill>
                        <a:latin typeface="+mn-lt"/>
                        <a:ea typeface="+mn-ea"/>
                        <a:cs typeface="+mn-cs"/>
                      </a:endParaRPr>
                    </a:p>
                    <a:p>
                      <a:pPr marL="342900" lvl="0" indent="-342900">
                        <a:buFont typeface="+mj-lt"/>
                        <a:buAutoNum type="arabicPeriod"/>
                      </a:pPr>
                      <a:endParaRPr lang="en-US" sz="1800" b="1" kern="1200" baseline="0" dirty="0">
                        <a:solidFill>
                          <a:schemeClr val="tx1"/>
                        </a:solidFill>
                        <a:latin typeface="+mn-lt"/>
                        <a:ea typeface="+mn-ea"/>
                        <a:cs typeface="+mn-cs"/>
                      </a:endParaRPr>
                    </a:p>
                    <a:p>
                      <a:pPr marL="342900" lvl="0" indent="-342900">
                        <a:buFont typeface="+mj-lt"/>
                        <a:buAutoNum type="arabicPeriod"/>
                      </a:pPr>
                      <a:r>
                        <a:rPr lang="en-US" sz="1800" b="1" kern="1200" baseline="0" dirty="0">
                          <a:solidFill>
                            <a:schemeClr val="tx1"/>
                          </a:solidFill>
                          <a:latin typeface="+mn-lt"/>
                          <a:ea typeface="+mn-ea"/>
                          <a:cs typeface="+mn-cs"/>
                        </a:rPr>
                        <a:t>Recognize concepts/knowledge units and analyze their essential characteristics, in order to create KOS.</a:t>
                      </a:r>
                      <a:endParaRPr lang="de-DE" sz="1800" b="1" kern="1200" baseline="0" dirty="0">
                        <a:solidFill>
                          <a:schemeClr val="tx1"/>
                        </a:solidFill>
                        <a:latin typeface="+mn-lt"/>
                        <a:ea typeface="+mn-ea"/>
                        <a:cs typeface="+mn-cs"/>
                      </a:endParaRPr>
                    </a:p>
                    <a:p>
                      <a:pPr marL="342900" lvl="0" indent="-342900">
                        <a:buFont typeface="+mj-lt"/>
                        <a:buAutoNum type="arabicPeriod"/>
                      </a:pPr>
                      <a:r>
                        <a:rPr lang="en-US" sz="1800" b="0" kern="1200" baseline="0" dirty="0">
                          <a:solidFill>
                            <a:schemeClr val="bg1">
                              <a:lumMod val="50000"/>
                            </a:schemeClr>
                          </a:solidFill>
                          <a:latin typeface="+mn-lt"/>
                          <a:ea typeface="+mn-ea"/>
                          <a:cs typeface="+mn-cs"/>
                        </a:rPr>
                        <a:t>Identify the main scope of ordering systems.</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a:pPr>
                      <a:r>
                        <a:rPr lang="en-US" sz="1600" b="0" kern="1200" baseline="0" dirty="0">
                          <a:solidFill>
                            <a:schemeClr val="bg1">
                              <a:lumMod val="50000"/>
                            </a:schemeClr>
                          </a:solidFill>
                          <a:latin typeface="+mn-lt"/>
                          <a:ea typeface="+mn-ea"/>
                          <a:cs typeface="+mn-cs"/>
                        </a:rPr>
                        <a:t>a) Elaborate a teaching curriculum for the various KO activities, together with titles of qualification for different professionals. </a:t>
                      </a:r>
                      <a:br>
                        <a:rPr lang="en-US" sz="1800" b="0" kern="1200" baseline="0" dirty="0">
                          <a:solidFill>
                            <a:schemeClr val="bg1">
                              <a:lumMod val="50000"/>
                            </a:schemeClr>
                          </a:solidFill>
                          <a:latin typeface="+mn-lt"/>
                          <a:ea typeface="+mn-ea"/>
                          <a:cs typeface="+mn-cs"/>
                        </a:rPr>
                      </a:br>
                      <a:r>
                        <a:rPr lang="en-US" sz="1600" b="0" kern="1200" baseline="0" dirty="0">
                          <a:solidFill>
                            <a:schemeClr val="bg1">
                              <a:lumMod val="50000"/>
                            </a:schemeClr>
                          </a:solidFill>
                          <a:latin typeface="+mn-lt"/>
                          <a:ea typeface="+mn-ea"/>
                          <a:cs typeface="+mn-cs"/>
                        </a:rPr>
                        <a:t>b) Establish an own Academy.</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a:pPr>
                      <a:r>
                        <a:rPr lang="en-US" sz="1800" b="0" kern="1200" baseline="0" dirty="0">
                          <a:solidFill>
                            <a:schemeClr val="bg1">
                              <a:lumMod val="50000"/>
                            </a:schemeClr>
                          </a:solidFill>
                          <a:latin typeface="+mn-lt"/>
                          <a:ea typeface="+mn-ea"/>
                          <a:cs typeface="+mn-cs"/>
                        </a:rPr>
                        <a:t>Nationally and internationally, a paid Generals Secretariat should be employed to raise professionalism.</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a:pPr>
                      <a:r>
                        <a:rPr lang="en-US" sz="1800" b="0" kern="1200" baseline="0" dirty="0">
                          <a:solidFill>
                            <a:schemeClr val="bg1">
                              <a:lumMod val="50000"/>
                            </a:schemeClr>
                          </a:solidFill>
                          <a:latin typeface="+mn-lt"/>
                          <a:ea typeface="+mn-ea"/>
                          <a:cs typeface="+mn-cs"/>
                        </a:rPr>
                        <a:t>Elaborate an ordering system of all KO-relevant concepts to serve as a model for other knowledge fields.</a:t>
                      </a:r>
                      <a:endParaRPr lang="de-DE" sz="1800" b="0" kern="1200" baseline="0" dirty="0">
                        <a:solidFill>
                          <a:schemeClr val="bg1">
                            <a:lumMod val="50000"/>
                          </a:schemeClr>
                        </a:solidFill>
                        <a:latin typeface="+mn-lt"/>
                        <a:ea typeface="+mn-ea"/>
                        <a:cs typeface="+mn-cs"/>
                      </a:endParaRPr>
                    </a:p>
                  </a:txBody>
                  <a:tcPr>
                    <a:noFill/>
                  </a:tcPr>
                </a:tc>
                <a:tc>
                  <a:txBody>
                    <a:bodyPr/>
                    <a:lstStyle/>
                    <a:p>
                      <a:pPr marL="342900" lvl="0" indent="-342900">
                        <a:buFont typeface="+mj-lt"/>
                        <a:buAutoNum type="arabicPeriod" startAt="6"/>
                      </a:pPr>
                      <a:r>
                        <a:rPr lang="en-US" sz="1800" b="0" kern="1200" baseline="0" dirty="0">
                          <a:solidFill>
                            <a:schemeClr val="bg1">
                              <a:lumMod val="50000"/>
                            </a:schemeClr>
                          </a:solidFill>
                          <a:latin typeface="+mn-lt"/>
                          <a:ea typeface="+mn-ea"/>
                          <a:cs typeface="+mn-cs"/>
                        </a:rPr>
                        <a:t>Establish national KO institutes for elaboration of KOSs, attached to research institutions.</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startAt="6"/>
                      </a:pPr>
                      <a:r>
                        <a:rPr lang="en-US" sz="1800" b="0" kern="1200" baseline="0" dirty="0">
                          <a:solidFill>
                            <a:schemeClr val="bg1">
                              <a:lumMod val="50000"/>
                            </a:schemeClr>
                          </a:solidFill>
                          <a:latin typeface="+mn-lt"/>
                          <a:ea typeface="+mn-ea"/>
                          <a:cs typeface="+mn-cs"/>
                        </a:rPr>
                        <a:t>KO experts should act on the public plane, e.g. as consultants, editors.</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startAt="6"/>
                      </a:pPr>
                      <a:r>
                        <a:rPr lang="en-US" sz="1800" b="0" kern="1200" baseline="0" dirty="0">
                          <a:solidFill>
                            <a:schemeClr val="bg1">
                              <a:lumMod val="50000"/>
                            </a:schemeClr>
                          </a:solidFill>
                          <a:latin typeface="+mn-lt"/>
                          <a:ea typeface="+mn-ea"/>
                          <a:cs typeface="+mn-cs"/>
                        </a:rPr>
                        <a:t>The General Secretariat should collaborate with all experts in the national chapters. </a:t>
                      </a:r>
                      <a:endParaRPr lang="de-DE" sz="1800" b="0" kern="1200" baseline="0" dirty="0">
                        <a:solidFill>
                          <a:schemeClr val="bg1">
                            <a:lumMod val="50000"/>
                          </a:schemeClr>
                        </a:solidFill>
                        <a:latin typeface="+mn-lt"/>
                        <a:ea typeface="+mn-ea"/>
                        <a:cs typeface="+mn-cs"/>
                      </a:endParaRPr>
                    </a:p>
                    <a:p>
                      <a:pPr marL="342900" lvl="0" indent="-342900">
                        <a:buFont typeface="+mj-lt"/>
                        <a:buAutoNum type="arabicPeriod" startAt="6"/>
                      </a:pPr>
                      <a:r>
                        <a:rPr lang="en-US" sz="1800" b="0" kern="1200" baseline="0" dirty="0">
                          <a:solidFill>
                            <a:schemeClr val="bg1">
                              <a:lumMod val="50000"/>
                            </a:schemeClr>
                          </a:solidFill>
                          <a:latin typeface="+mn-lt"/>
                          <a:ea typeface="+mn-ea"/>
                          <a:cs typeface="+mn-cs"/>
                        </a:rPr>
                        <a:t>Intensify the promotion of knowledge about KO through publications.</a:t>
                      </a:r>
                      <a:endParaRPr lang="de-DE" sz="1800" b="0" kern="1200" baseline="0" dirty="0">
                        <a:solidFill>
                          <a:schemeClr val="bg1">
                            <a:lumMod val="50000"/>
                          </a:schemeClr>
                        </a:solidFill>
                        <a:latin typeface="+mn-lt"/>
                        <a:ea typeface="+mn-ea"/>
                        <a:cs typeface="+mn-cs"/>
                      </a:endParaRPr>
                    </a:p>
                    <a:p>
                      <a:pPr marL="342900" indent="-342900">
                        <a:buFont typeface="+mj-lt"/>
                        <a:buAutoNum type="arabicPeriod" startAt="6"/>
                      </a:pPr>
                      <a:r>
                        <a:rPr lang="en-US" sz="1600" b="0" kern="1200" baseline="0" dirty="0">
                          <a:solidFill>
                            <a:schemeClr val="tx1"/>
                          </a:solidFill>
                          <a:latin typeface="+mn-lt"/>
                          <a:ea typeface="+mn-ea"/>
                          <a:cs typeface="+mn-cs"/>
                        </a:rPr>
                        <a:t>a)</a:t>
                      </a:r>
                      <a:r>
                        <a:rPr lang="en-US" sz="1800" b="0" kern="1200" baseline="0" dirty="0">
                          <a:solidFill>
                            <a:schemeClr val="tx1"/>
                          </a:solidFill>
                          <a:latin typeface="+mn-lt"/>
                          <a:ea typeface="+mn-ea"/>
                          <a:cs typeface="+mn-cs"/>
                        </a:rPr>
                        <a:t> </a:t>
                      </a:r>
                      <a:r>
                        <a:rPr lang="en-US" sz="1600" b="0" kern="1200" baseline="0" dirty="0">
                          <a:solidFill>
                            <a:schemeClr val="tx1"/>
                          </a:solidFill>
                          <a:latin typeface="+mn-lt"/>
                          <a:ea typeface="+mn-ea"/>
                          <a:cs typeface="+mn-cs"/>
                        </a:rPr>
                        <a:t>KO should become an independent autonomous discipline under the Science of Science</a:t>
                      </a:r>
                      <a:r>
                        <a:rPr lang="en-US" sz="1600" b="0" kern="1200" dirty="0">
                          <a:solidFill>
                            <a:schemeClr val="tx1"/>
                          </a:solidFill>
                          <a:latin typeface="+mn-lt"/>
                          <a:ea typeface="+mn-ea"/>
                          <a:cs typeface="+mn-cs"/>
                        </a:rPr>
                        <a:t>.</a:t>
                      </a:r>
                      <a:br>
                        <a:rPr lang="en-US" sz="1800" b="0" kern="1200" baseline="0" dirty="0">
                          <a:solidFill>
                            <a:schemeClr val="tx1"/>
                          </a:solidFill>
                          <a:latin typeface="+mn-lt"/>
                          <a:ea typeface="+mn-ea"/>
                          <a:cs typeface="+mn-cs"/>
                        </a:rPr>
                      </a:br>
                      <a:r>
                        <a:rPr lang="en-US" sz="1600" b="1" kern="1200" dirty="0">
                          <a:solidFill>
                            <a:schemeClr val="tx1"/>
                          </a:solidFill>
                          <a:latin typeface="+mn-lt"/>
                          <a:ea typeface="+mn-ea"/>
                          <a:cs typeface="+mn-cs"/>
                        </a:rPr>
                        <a:t>b)</a:t>
                      </a:r>
                      <a:r>
                        <a:rPr lang="en-US" sz="1800" b="1" kern="1200" dirty="0">
                          <a:solidFill>
                            <a:schemeClr val="tx1"/>
                          </a:solidFill>
                          <a:latin typeface="+mn-lt"/>
                          <a:ea typeface="+mn-ea"/>
                          <a:cs typeface="+mn-cs"/>
                        </a:rPr>
                        <a:t> </a:t>
                      </a:r>
                      <a:r>
                        <a:rPr lang="en-US" sz="1600" b="1" kern="1200" dirty="0">
                          <a:solidFill>
                            <a:schemeClr val="tx1"/>
                          </a:solidFill>
                          <a:latin typeface="+mn-lt"/>
                          <a:ea typeface="+mn-ea"/>
                          <a:cs typeface="+mn-cs"/>
                        </a:rPr>
                        <a:t>Classification systems should not be implemented as discipline-oriented</a:t>
                      </a:r>
                      <a:r>
                        <a:rPr lang="en-US" sz="1600" b="0" kern="1200" dirty="0">
                          <a:solidFill>
                            <a:schemeClr val="tx1"/>
                          </a:solidFill>
                          <a:latin typeface="+mn-lt"/>
                          <a:ea typeface="+mn-ea"/>
                          <a:cs typeface="+mn-cs"/>
                        </a:rPr>
                        <a:t>. </a:t>
                      </a:r>
                      <a:r>
                        <a:rPr lang="en-US" sz="1600" b="0" kern="1200" dirty="0">
                          <a:solidFill>
                            <a:schemeClr val="bg1">
                              <a:lumMod val="50000"/>
                            </a:schemeClr>
                          </a:solidFill>
                          <a:latin typeface="+mn-lt"/>
                          <a:ea typeface="+mn-ea"/>
                          <a:cs typeface="+mn-cs"/>
                        </a:rPr>
                        <a:t>See: Information Coding Classification (ICC), based on general object areas.</a:t>
                      </a:r>
                      <a:endParaRPr lang="de-DE" b="0" dirty="0">
                        <a:solidFill>
                          <a:schemeClr val="bg1">
                            <a:lumMod val="50000"/>
                          </a:schemeClr>
                        </a:solidFill>
                      </a:endParaRPr>
                    </a:p>
                  </a:txBody>
                  <a:tcPr>
                    <a:noFill/>
                  </a:tcPr>
                </a:tc>
                <a:extLst>
                  <a:ext uri="{0D108BD9-81ED-4DB2-BD59-A6C34878D82A}">
                    <a16:rowId xmlns:a16="http://schemas.microsoft.com/office/drawing/2014/main" val="10000"/>
                  </a:ext>
                </a:extLst>
              </a:tr>
            </a:tbl>
          </a:graphicData>
        </a:graphic>
      </p:graphicFrame>
      <p:pic>
        <p:nvPicPr>
          <p:cNvPr id="8" name="Grafik 7" descr="Vignette.jpg"/>
          <p:cNvPicPr>
            <a:picLocks noChangeAspect="1"/>
          </p:cNvPicPr>
          <p:nvPr/>
        </p:nvPicPr>
        <p:blipFill>
          <a:blip r:embed="rId3" cstate="print"/>
          <a:stretch>
            <a:fillRect/>
          </a:stretch>
        </p:blipFill>
        <p:spPr>
          <a:xfrm>
            <a:off x="0" y="0"/>
            <a:ext cx="1647825" cy="2247900"/>
          </a:xfrm>
          <a:prstGeom prst="rect">
            <a:avLst/>
          </a:prstGeom>
        </p:spPr>
      </p:pic>
      <p:sp>
        <p:nvSpPr>
          <p:cNvPr id="9" name="Textfeld 8"/>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Tree>
    <p:extLst>
      <p:ext uri="{BB962C8B-B14F-4D97-AF65-F5344CB8AC3E}">
        <p14:creationId xmlns:p14="http://schemas.microsoft.com/office/powerpoint/2010/main" val="154818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750" y="258113"/>
            <a:ext cx="7897250" cy="1143000"/>
          </a:xfrm>
        </p:spPr>
        <p:txBody>
          <a:bodyPr>
            <a:noAutofit/>
          </a:bodyPr>
          <a:lstStyle/>
          <a:p>
            <a:r>
              <a:rPr lang="en-US" sz="3200" dirty="0"/>
              <a:t>KOS Types based on</a:t>
            </a:r>
            <a:br>
              <a:rPr lang="en-US" sz="3200" dirty="0"/>
            </a:br>
            <a:r>
              <a:rPr lang="en-US" sz="3200" i="1" dirty="0"/>
              <a:t>Classification System for </a:t>
            </a:r>
            <a:br>
              <a:rPr lang="en-US" sz="3200" i="1" dirty="0"/>
            </a:br>
            <a:r>
              <a:rPr lang="en-US" sz="3200" i="1" dirty="0"/>
              <a:t>Knowledge Organization Literature </a:t>
            </a:r>
            <a:endParaRPr lang="en-US" sz="3200" dirty="0"/>
          </a:p>
        </p:txBody>
      </p:sp>
      <p:sp>
        <p:nvSpPr>
          <p:cNvPr id="3" name="Date Placeholder 2"/>
          <p:cNvSpPr>
            <a:spLocks noGrp="1"/>
          </p:cNvSpPr>
          <p:nvPr>
            <p:ph type="dt" sz="half" idx="10"/>
          </p:nvPr>
        </p:nvSpPr>
        <p:spPr/>
        <p:txBody>
          <a:bodyPr/>
          <a:lstStyle/>
          <a:p>
            <a:r>
              <a:rPr lang="de-DE"/>
              <a:t>11th July 2018</a:t>
            </a:r>
            <a:endParaRPr lang="de-DE" dirty="0"/>
          </a:p>
        </p:txBody>
      </p:sp>
      <p:sp>
        <p:nvSpPr>
          <p:cNvPr id="4" name="Footer Placeholder 3"/>
          <p:cNvSpPr>
            <a:spLocks noGrp="1"/>
          </p:cNvSpPr>
          <p:nvPr>
            <p:ph type="ftr" sz="quarter" idx="11"/>
          </p:nvPr>
        </p:nvSpPr>
        <p:spPr/>
        <p:txBody>
          <a:bodyPr/>
          <a:lstStyle/>
          <a:p>
            <a:endParaRPr lang="de-DE"/>
          </a:p>
          <a:p>
            <a:r>
              <a:rPr lang="de-DE"/>
              <a:t>ISKO 2018 Porto  Dahlberg-Panel</a:t>
            </a:r>
          </a:p>
          <a:p>
            <a:endParaRPr lang="de-DE" dirty="0"/>
          </a:p>
        </p:txBody>
      </p:sp>
      <p:sp>
        <p:nvSpPr>
          <p:cNvPr id="5" name="Slide Number Placeholder 4"/>
          <p:cNvSpPr>
            <a:spLocks noGrp="1"/>
          </p:cNvSpPr>
          <p:nvPr>
            <p:ph type="sldNum" sz="quarter" idx="12"/>
          </p:nvPr>
        </p:nvSpPr>
        <p:spPr/>
        <p:txBody>
          <a:bodyPr/>
          <a:lstStyle/>
          <a:p>
            <a:fld id="{20BD4CA4-D397-4097-9D03-F5216D07896D}" type="slidenum">
              <a:rPr lang="de-DE" smtClean="0"/>
              <a:pPr/>
              <a:t>15</a:t>
            </a:fld>
            <a:endParaRPr lang="de-DE" dirty="0"/>
          </a:p>
        </p:txBody>
      </p:sp>
      <p:sp>
        <p:nvSpPr>
          <p:cNvPr id="7" name="Text Placeholder 6"/>
          <p:cNvSpPr txBox="1">
            <a:spLocks/>
          </p:cNvSpPr>
          <p:nvPr/>
        </p:nvSpPr>
        <p:spPr>
          <a:xfrm>
            <a:off x="1588822" y="1664680"/>
            <a:ext cx="6576392" cy="8565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300" dirty="0"/>
              <a:t>Originally compiled by </a:t>
            </a:r>
            <a:r>
              <a:rPr lang="en-US" sz="1300" dirty="0" err="1"/>
              <a:t>Ingetraut</a:t>
            </a:r>
            <a:r>
              <a:rPr lang="en-US" sz="1300" dirty="0"/>
              <a:t> Dahlberg [1974; republished in "KO", 20 (1993), n. 4, p. 211-222], with minor additions by later literature editors G </a:t>
            </a:r>
            <a:r>
              <a:rPr lang="en-US" sz="1300" dirty="0" err="1"/>
              <a:t>Riesthuis</a:t>
            </a:r>
            <a:r>
              <a:rPr lang="en-US" sz="1300" dirty="0"/>
              <a:t> and IC </a:t>
            </a:r>
            <a:r>
              <a:rPr lang="en-US" sz="1300" dirty="0" err="1"/>
              <a:t>McIlwaine</a:t>
            </a:r>
            <a:endParaRPr lang="en-US" sz="1300" dirty="0"/>
          </a:p>
          <a:p>
            <a:r>
              <a:rPr lang="en-US" sz="1300" dirty="0">
                <a:hlinkClick r:id="rId3"/>
              </a:rPr>
              <a:t>http://www.isko.org/scheme.php</a:t>
            </a:r>
            <a:r>
              <a:rPr lang="en-US" sz="1300" dirty="0"/>
              <a:t> </a:t>
            </a:r>
          </a:p>
        </p:txBody>
      </p:sp>
      <p:sp>
        <p:nvSpPr>
          <p:cNvPr id="8" name="Content Placeholder 7"/>
          <p:cNvSpPr>
            <a:spLocks noGrp="1"/>
          </p:cNvSpPr>
          <p:nvPr>
            <p:ph sz="half" idx="4294967295"/>
          </p:nvPr>
        </p:nvSpPr>
        <p:spPr>
          <a:xfrm>
            <a:off x="323528" y="2445134"/>
            <a:ext cx="4425422" cy="3767931"/>
          </a:xfrm>
          <a:prstGeom prst="rect">
            <a:avLst/>
          </a:prstGeom>
          <a:solidFill>
            <a:schemeClr val="accent5">
              <a:lumMod val="20000"/>
              <a:lumOff val="80000"/>
            </a:schemeClr>
          </a:solidFill>
        </p:spPr>
        <p:txBody>
          <a:bodyPr>
            <a:noAutofit/>
          </a:bodyPr>
          <a:lstStyle/>
          <a:p>
            <a:pPr marL="0" indent="0">
              <a:buNone/>
            </a:pPr>
            <a:r>
              <a:rPr lang="en-US" sz="1600" dirty="0"/>
              <a:t>0  Form Divisions    </a:t>
            </a:r>
          </a:p>
          <a:p>
            <a:pPr marL="0" indent="0">
              <a:buNone/>
            </a:pPr>
            <a:r>
              <a:rPr lang="en-US" sz="1600" dirty="0"/>
              <a:t>1  Theoretical foundations and general problems  </a:t>
            </a:r>
          </a:p>
          <a:p>
            <a:pPr marL="0" indent="0">
              <a:buNone/>
            </a:pPr>
            <a:r>
              <a:rPr lang="en-US" sz="1600" dirty="0"/>
              <a:t>2  Classification Systems and Thesauri, Structure and Construction  </a:t>
            </a:r>
          </a:p>
          <a:p>
            <a:pPr marL="0" indent="0">
              <a:buNone/>
            </a:pPr>
            <a:r>
              <a:rPr lang="en-US" sz="1600" dirty="0"/>
              <a:t>3  Methodology of Classing and Indexing  </a:t>
            </a:r>
          </a:p>
          <a:p>
            <a:pPr marL="0" indent="0">
              <a:buNone/>
            </a:pPr>
            <a:r>
              <a:rPr lang="en-US" sz="1600" b="1" dirty="0"/>
              <a:t>4  On </a:t>
            </a:r>
            <a:r>
              <a:rPr lang="en-US" sz="1600" b="1" u="sng" dirty="0"/>
              <a:t>Universal </a:t>
            </a:r>
            <a:r>
              <a:rPr lang="en-US" sz="1600" b="1" dirty="0"/>
              <a:t>Classification Systems and Thesauri  </a:t>
            </a:r>
          </a:p>
          <a:p>
            <a:pPr marL="0" indent="0">
              <a:buNone/>
            </a:pPr>
            <a:r>
              <a:rPr lang="en-US" sz="1600" b="1" dirty="0"/>
              <a:t>5  On </a:t>
            </a:r>
            <a:r>
              <a:rPr lang="en-US" sz="1600" b="1" u="sng" dirty="0"/>
              <a:t>Special Objects</a:t>
            </a:r>
            <a:r>
              <a:rPr lang="en-US" sz="1600" b="1" dirty="0"/>
              <a:t> Classifications (</a:t>
            </a:r>
            <a:r>
              <a:rPr lang="en-US" sz="1600" b="1" u="sng" dirty="0"/>
              <a:t>taxonomies</a:t>
            </a:r>
            <a:r>
              <a:rPr lang="en-US" sz="1600" b="1" dirty="0"/>
              <a:t>)  </a:t>
            </a:r>
          </a:p>
          <a:p>
            <a:pPr marL="0" indent="0">
              <a:buNone/>
            </a:pPr>
            <a:r>
              <a:rPr lang="en-US" sz="1600" b="1" dirty="0"/>
              <a:t>6  On </a:t>
            </a:r>
            <a:r>
              <a:rPr lang="en-US" sz="1600" b="1" u="sng" dirty="0"/>
              <a:t>Special Subjects</a:t>
            </a:r>
            <a:r>
              <a:rPr lang="en-US" sz="1600" b="1" dirty="0"/>
              <a:t> Classifications and Thesauri  </a:t>
            </a:r>
          </a:p>
          <a:p>
            <a:pPr marL="0" indent="0">
              <a:buNone/>
            </a:pPr>
            <a:r>
              <a:rPr lang="en-US" sz="1600" dirty="0"/>
              <a:t>7  Knowledge Representation By Language and Terminology  </a:t>
            </a:r>
          </a:p>
          <a:p>
            <a:pPr marL="0" indent="0">
              <a:buNone/>
            </a:pPr>
            <a:r>
              <a:rPr lang="en-US" sz="1600" dirty="0"/>
              <a:t>8  Applied Classing and Indexing  </a:t>
            </a:r>
          </a:p>
          <a:p>
            <a:pPr marL="0" indent="0">
              <a:buNone/>
            </a:pPr>
            <a:r>
              <a:rPr lang="en-US" sz="1600" dirty="0"/>
              <a:t>9  Knowledge Organization Environment </a:t>
            </a:r>
          </a:p>
        </p:txBody>
      </p:sp>
      <p:sp>
        <p:nvSpPr>
          <p:cNvPr id="9" name="Content Placeholder 9"/>
          <p:cNvSpPr>
            <a:spLocks noGrp="1"/>
          </p:cNvSpPr>
          <p:nvPr>
            <p:ph sz="quarter" idx="4294967295"/>
          </p:nvPr>
        </p:nvSpPr>
        <p:spPr>
          <a:xfrm>
            <a:off x="5000628" y="2428868"/>
            <a:ext cx="4143372" cy="3786214"/>
          </a:xfrm>
          <a:prstGeom prst="rect">
            <a:avLst/>
          </a:prstGeom>
          <a:solidFill>
            <a:schemeClr val="accent4">
              <a:lumMod val="20000"/>
              <a:lumOff val="80000"/>
            </a:schemeClr>
          </a:solidFill>
          <a:ln>
            <a:solidFill>
              <a:schemeClr val="accent4">
                <a:lumMod val="20000"/>
                <a:lumOff val="80000"/>
              </a:schemeClr>
            </a:solidFill>
          </a:ln>
        </p:spPr>
        <p:txBody>
          <a:bodyPr>
            <a:noAutofit/>
          </a:bodyPr>
          <a:lstStyle/>
          <a:p>
            <a:pPr marL="0" indent="0">
              <a:buNone/>
            </a:pPr>
            <a:r>
              <a:rPr lang="en-US" sz="1400" b="1" dirty="0"/>
              <a:t>In:</a:t>
            </a:r>
          </a:p>
          <a:p>
            <a:r>
              <a:rPr lang="en-US" sz="1350" dirty="0"/>
              <a:t>Logic, Mathematics and other Formal Sciences   </a:t>
            </a:r>
          </a:p>
          <a:p>
            <a:r>
              <a:rPr lang="en-US" sz="1350" dirty="0"/>
              <a:t>Physics, Chemistry, Electronics, Energy   </a:t>
            </a:r>
          </a:p>
          <a:p>
            <a:r>
              <a:rPr lang="en-US" sz="1350" dirty="0"/>
              <a:t>Astronomy, Geosciences, Geography, Mining   </a:t>
            </a:r>
          </a:p>
          <a:p>
            <a:r>
              <a:rPr lang="en-US" sz="1350" dirty="0"/>
              <a:t>Biological, Veterinary Science, Agriculture, Food Sciences, Ecology   </a:t>
            </a:r>
          </a:p>
          <a:p>
            <a:r>
              <a:rPr lang="en-US" sz="1350" dirty="0"/>
              <a:t>Human Biology, Medicine, Psychology, Education, </a:t>
            </a:r>
            <a:r>
              <a:rPr lang="en-US" sz="1350" dirty="0" err="1"/>
              <a:t>Labour</a:t>
            </a:r>
            <a:r>
              <a:rPr lang="en-US" sz="1350" dirty="0"/>
              <a:t>, Sports, Household   </a:t>
            </a:r>
          </a:p>
          <a:p>
            <a:r>
              <a:rPr lang="en-US" sz="1350" dirty="0"/>
              <a:t>Sociology, Politics, Social Policy, Law, Area Planning, Military Science, History   </a:t>
            </a:r>
          </a:p>
          <a:p>
            <a:r>
              <a:rPr lang="en-US" sz="1350" dirty="0"/>
              <a:t>Economy, Management Science, Mechanical Engineering, Building, Transport[</a:t>
            </a:r>
            <a:r>
              <a:rPr lang="en-US" sz="1350" dirty="0" err="1"/>
              <a:t>ation</a:t>
            </a:r>
            <a:r>
              <a:rPr lang="en-US" sz="1350" dirty="0"/>
              <a:t>]   </a:t>
            </a:r>
          </a:p>
          <a:p>
            <a:r>
              <a:rPr lang="en-US" sz="1350" dirty="0"/>
              <a:t>Science of Science, Information Science, Computer Science, Communication Science, Semiotics   </a:t>
            </a:r>
          </a:p>
          <a:p>
            <a:r>
              <a:rPr lang="en-US" sz="1350" dirty="0"/>
              <a:t>Language, Literature, Music, Arts, Philosophy, Religion </a:t>
            </a:r>
          </a:p>
        </p:txBody>
      </p:sp>
      <p:sp>
        <p:nvSpPr>
          <p:cNvPr id="10" name="Chevron 9"/>
          <p:cNvSpPr/>
          <p:nvPr/>
        </p:nvSpPr>
        <p:spPr>
          <a:xfrm>
            <a:off x="4644009" y="4437112"/>
            <a:ext cx="360040" cy="6795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feld 10"/>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Tree>
    <p:extLst>
      <p:ext uri="{BB962C8B-B14F-4D97-AF65-F5344CB8AC3E}">
        <p14:creationId xmlns:p14="http://schemas.microsoft.com/office/powerpoint/2010/main" val="212500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vertical)">
                                      <p:cBhvr>
                                        <p:cTn id="7" dur="500"/>
                                        <p:tgtEl>
                                          <p:spTgt spid="1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
                                            <p:bg/>
                                          </p:spTgt>
                                        </p:tgtEl>
                                        <p:attrNameLst>
                                          <p:attrName>style.visibility</p:attrName>
                                        </p:attrNameLst>
                                      </p:cBhvr>
                                      <p:to>
                                        <p:strVal val="visible"/>
                                      </p:to>
                                    </p:set>
                                    <p:animEffect transition="in" filter="checkerboard(across)">
                                      <p:cBhvr>
                                        <p:cTn id="11" dur="500"/>
                                        <p:tgtEl>
                                          <p:spTgt spid="9">
                                            <p:bg/>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checkerboard(across)">
                                      <p:cBhvr>
                                        <p:cTn id="15" dur="500"/>
                                        <p:tgtEl>
                                          <p:spTgt spid="9">
                                            <p:txEl>
                                              <p:pRg st="0" end="0"/>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checkerboard(across)">
                                      <p:cBhvr>
                                        <p:cTn id="19" dur="500"/>
                                        <p:tgtEl>
                                          <p:spTgt spid="9">
                                            <p:txEl>
                                              <p:pRg st="1" end="1"/>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checkerboard(across)">
                                      <p:cBhvr>
                                        <p:cTn id="23" dur="500"/>
                                        <p:tgtEl>
                                          <p:spTgt spid="9">
                                            <p:txEl>
                                              <p:pRg st="2" end="2"/>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checkerboard(across)">
                                      <p:cBhvr>
                                        <p:cTn id="27" dur="500"/>
                                        <p:tgtEl>
                                          <p:spTgt spid="9">
                                            <p:txEl>
                                              <p:pRg st="3" end="3"/>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checkerboard(across)">
                                      <p:cBhvr>
                                        <p:cTn id="31" dur="500"/>
                                        <p:tgtEl>
                                          <p:spTgt spid="9">
                                            <p:txEl>
                                              <p:pRg st="4" end="4"/>
                                            </p:txEl>
                                          </p:spTgt>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checkerboard(across)">
                                      <p:cBhvr>
                                        <p:cTn id="35" dur="500"/>
                                        <p:tgtEl>
                                          <p:spTgt spid="9">
                                            <p:txEl>
                                              <p:pRg st="5" end="5"/>
                                            </p:txEl>
                                          </p:spTgt>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animEffect transition="in" filter="checkerboard(across)">
                                      <p:cBhvr>
                                        <p:cTn id="39" dur="500"/>
                                        <p:tgtEl>
                                          <p:spTgt spid="9">
                                            <p:txEl>
                                              <p:pRg st="6" end="6"/>
                                            </p:txEl>
                                          </p:spTgt>
                                        </p:tgtEl>
                                      </p:cBhvr>
                                    </p:animEffect>
                                  </p:childTnLst>
                                </p:cTn>
                              </p:par>
                            </p:childTnLst>
                          </p:cTn>
                        </p:par>
                        <p:par>
                          <p:cTn id="40" fill="hold">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Effect transition="in" filter="checkerboard(across)">
                                      <p:cBhvr>
                                        <p:cTn id="43" dur="500"/>
                                        <p:tgtEl>
                                          <p:spTgt spid="9">
                                            <p:txEl>
                                              <p:pRg st="7" end="7"/>
                                            </p:txEl>
                                          </p:spTgt>
                                        </p:tgtEl>
                                      </p:cBhvr>
                                    </p:animEffect>
                                  </p:childTnLst>
                                </p:cTn>
                              </p:par>
                            </p:childTnLst>
                          </p:cTn>
                        </p:par>
                        <p:par>
                          <p:cTn id="44" fill="hold">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checkerboard(across)">
                                      <p:cBhvr>
                                        <p:cTn id="47" dur="500"/>
                                        <p:tgtEl>
                                          <p:spTgt spid="9">
                                            <p:txEl>
                                              <p:pRg st="8" end="8"/>
                                            </p:txEl>
                                          </p:spTgt>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9">
                                            <p:txEl>
                                              <p:pRg st="9" end="9"/>
                                            </p:txEl>
                                          </p:spTgt>
                                        </p:tgtEl>
                                        <p:attrNameLst>
                                          <p:attrName>style.visibility</p:attrName>
                                        </p:attrNameLst>
                                      </p:cBhvr>
                                      <p:to>
                                        <p:strVal val="visible"/>
                                      </p:to>
                                    </p:set>
                                    <p:animEffect transition="in" filter="checkerboard(across)">
                                      <p:cBhvr>
                                        <p:cTn id="51"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750" y="142852"/>
            <a:ext cx="7897250" cy="1143000"/>
          </a:xfrm>
        </p:spPr>
        <p:txBody>
          <a:bodyPr>
            <a:noAutofit/>
          </a:bodyPr>
          <a:lstStyle/>
          <a:p>
            <a:r>
              <a:rPr lang="en-US" sz="3200" dirty="0"/>
              <a:t>KOS Types discussed by </a:t>
            </a:r>
            <a:r>
              <a:rPr lang="en-US" sz="3200" dirty="0" err="1"/>
              <a:t>Ingetraut</a:t>
            </a:r>
            <a:r>
              <a:rPr lang="en-US" sz="3200" dirty="0"/>
              <a:t> Dahlberg </a:t>
            </a:r>
            <a:br>
              <a:rPr lang="en-US" sz="3200" dirty="0"/>
            </a:br>
            <a:r>
              <a:rPr lang="en-US" sz="3200" dirty="0"/>
              <a:t>in her 2017 Brief Communication article</a:t>
            </a:r>
            <a:br>
              <a:rPr lang="en-US" sz="2400" b="1" i="1" dirty="0"/>
            </a:br>
            <a:endParaRPr lang="en-US" sz="2400" b="1" dirty="0"/>
          </a:p>
        </p:txBody>
      </p:sp>
      <p:sp>
        <p:nvSpPr>
          <p:cNvPr id="3" name="Date Placeholder 2"/>
          <p:cNvSpPr>
            <a:spLocks noGrp="1"/>
          </p:cNvSpPr>
          <p:nvPr>
            <p:ph type="dt" sz="half" idx="10"/>
          </p:nvPr>
        </p:nvSpPr>
        <p:spPr>
          <a:xfrm>
            <a:off x="323528" y="6382328"/>
            <a:ext cx="2133600" cy="365125"/>
          </a:xfrm>
        </p:spPr>
        <p:txBody>
          <a:bodyPr/>
          <a:lstStyle/>
          <a:p>
            <a:r>
              <a:rPr lang="de-DE"/>
              <a:t>11th </a:t>
            </a:r>
            <a:r>
              <a:rPr lang="de-DE" dirty="0" err="1"/>
              <a:t>July</a:t>
            </a:r>
            <a:r>
              <a:rPr lang="de-DE" dirty="0"/>
              <a:t> 2018</a:t>
            </a:r>
          </a:p>
        </p:txBody>
      </p:sp>
      <p:sp>
        <p:nvSpPr>
          <p:cNvPr id="4" name="Footer Placeholder 3"/>
          <p:cNvSpPr>
            <a:spLocks noGrp="1"/>
          </p:cNvSpPr>
          <p:nvPr>
            <p:ph type="ftr" sz="quarter" idx="11"/>
          </p:nvPr>
        </p:nvSpPr>
        <p:spPr>
          <a:xfrm>
            <a:off x="3042291" y="6482227"/>
            <a:ext cx="2895600" cy="365125"/>
          </a:xfrm>
        </p:spPr>
        <p:txBody>
          <a:bodyPr/>
          <a:lstStyle/>
          <a:p>
            <a:endParaRPr lang="de-DE"/>
          </a:p>
          <a:p>
            <a:r>
              <a:rPr lang="de-DE" dirty="0"/>
              <a:t>ISKO 2018 Porto  </a:t>
            </a:r>
            <a:r>
              <a:rPr lang="de-DE" dirty="0" err="1"/>
              <a:t>Dahlberg</a:t>
            </a:r>
            <a:r>
              <a:rPr lang="de-DE" dirty="0"/>
              <a:t>-Panel</a:t>
            </a:r>
          </a:p>
          <a:p>
            <a:endParaRPr lang="de-DE" dirty="0"/>
          </a:p>
        </p:txBody>
      </p:sp>
      <p:sp>
        <p:nvSpPr>
          <p:cNvPr id="5" name="Slide Number Placeholder 4"/>
          <p:cNvSpPr>
            <a:spLocks noGrp="1"/>
          </p:cNvSpPr>
          <p:nvPr>
            <p:ph type="sldNum" sz="quarter" idx="12"/>
          </p:nvPr>
        </p:nvSpPr>
        <p:spPr/>
        <p:txBody>
          <a:bodyPr/>
          <a:lstStyle/>
          <a:p>
            <a:fld id="{20BD4CA4-D397-4097-9D03-F5216D07896D}" type="slidenum">
              <a:rPr lang="de-DE" smtClean="0"/>
              <a:pPr/>
              <a:t>16</a:t>
            </a:fld>
            <a:endParaRPr lang="de-DE" dirty="0"/>
          </a:p>
        </p:txBody>
      </p:sp>
      <p:sp>
        <p:nvSpPr>
          <p:cNvPr id="7" name="Text Placeholder 6"/>
          <p:cNvSpPr txBox="1">
            <a:spLocks/>
          </p:cNvSpPr>
          <p:nvPr/>
        </p:nvSpPr>
        <p:spPr>
          <a:xfrm>
            <a:off x="2000232" y="928670"/>
            <a:ext cx="6576392" cy="4689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Ref: Dahlberg, </a:t>
            </a:r>
            <a:r>
              <a:rPr lang="en-US" sz="1400" dirty="0" err="1"/>
              <a:t>Ingetraut</a:t>
            </a:r>
            <a:r>
              <a:rPr lang="en-US" sz="1400" dirty="0"/>
              <a:t>. 2017. </a:t>
            </a:r>
            <a:r>
              <a:rPr lang="en-US" sz="1400" b="1" dirty="0"/>
              <a:t>Brief Communication: Why a New Universal Classification System is Needed</a:t>
            </a:r>
            <a:r>
              <a:rPr lang="en-US" sz="1400" dirty="0"/>
              <a:t>. </a:t>
            </a:r>
            <a:r>
              <a:rPr lang="en-US" sz="1400" i="1" dirty="0"/>
              <a:t>Knowledge Organization</a:t>
            </a:r>
            <a:r>
              <a:rPr lang="en-US" sz="1400" dirty="0"/>
              <a:t>. 44(1): 65-71. Section 6.0. </a:t>
            </a:r>
          </a:p>
        </p:txBody>
      </p:sp>
      <p:sp>
        <p:nvSpPr>
          <p:cNvPr id="8" name="Content Placeholder 7"/>
          <p:cNvSpPr>
            <a:spLocks noGrp="1"/>
          </p:cNvSpPr>
          <p:nvPr>
            <p:ph sz="half" idx="4294967295"/>
          </p:nvPr>
        </p:nvSpPr>
        <p:spPr>
          <a:xfrm>
            <a:off x="1288624" y="1772815"/>
            <a:ext cx="4909426" cy="4709412"/>
          </a:xfrm>
          <a:prstGeom prst="rect">
            <a:avLst/>
          </a:prstGeom>
          <a:solidFill>
            <a:schemeClr val="accent2">
              <a:lumMod val="20000"/>
              <a:lumOff val="80000"/>
            </a:schemeClr>
          </a:solidFill>
          <a:ln>
            <a:noFill/>
          </a:ln>
        </p:spPr>
        <p:txBody>
          <a:bodyPr>
            <a:noAutofit/>
          </a:bodyPr>
          <a:lstStyle/>
          <a:p>
            <a:r>
              <a:rPr lang="en-US" sz="1800" b="1" dirty="0"/>
              <a:t>Classification systems </a:t>
            </a:r>
            <a:r>
              <a:rPr lang="en-US" sz="1800" dirty="0"/>
              <a:t>(with notations/digits)</a:t>
            </a:r>
          </a:p>
          <a:p>
            <a:pPr marL="400050" lvl="1" indent="0">
              <a:buNone/>
            </a:pPr>
            <a:r>
              <a:rPr lang="en-US" sz="1600" dirty="0"/>
              <a:t>Enumerative, Faceted </a:t>
            </a:r>
          </a:p>
          <a:p>
            <a:pPr marL="400050" lvl="1" indent="0">
              <a:buNone/>
            </a:pPr>
            <a:r>
              <a:rPr lang="en-US" sz="1600" dirty="0"/>
              <a:t>Universal, special</a:t>
            </a:r>
          </a:p>
          <a:p>
            <a:r>
              <a:rPr lang="en-US" sz="1800" b="1" dirty="0"/>
              <a:t>Subject headings </a:t>
            </a:r>
          </a:p>
          <a:p>
            <a:r>
              <a:rPr lang="en-US" sz="1800" b="1" dirty="0"/>
              <a:t>Thesauri </a:t>
            </a:r>
          </a:p>
          <a:p>
            <a:pPr marL="400050" lvl="1" indent="0">
              <a:buNone/>
            </a:pPr>
            <a:r>
              <a:rPr lang="en-US" sz="1600" dirty="0"/>
              <a:t>-- individual thesauri</a:t>
            </a:r>
          </a:p>
          <a:p>
            <a:pPr marL="400050" lvl="1" indent="0">
              <a:buNone/>
            </a:pPr>
            <a:r>
              <a:rPr lang="en-US" sz="1600" dirty="0"/>
              <a:t>-- super-thesauri (large size)</a:t>
            </a:r>
          </a:p>
          <a:p>
            <a:r>
              <a:rPr lang="en-US" sz="1800" b="1" dirty="0"/>
              <a:t>Ontologies</a:t>
            </a:r>
          </a:p>
          <a:p>
            <a:pPr marL="400050" lvl="1" indent="0">
              <a:buNone/>
            </a:pPr>
            <a:r>
              <a:rPr lang="en-US" sz="1800" dirty="0"/>
              <a:t>-- </a:t>
            </a:r>
            <a:r>
              <a:rPr lang="en-US" sz="1800" u="sng" dirty="0"/>
              <a:t>domain ontologies</a:t>
            </a:r>
            <a:r>
              <a:rPr lang="en-US" sz="1800" dirty="0"/>
              <a:t> / </a:t>
            </a:r>
            <a:r>
              <a:rPr lang="en-US" sz="1800" u="sng" dirty="0"/>
              <a:t>lower ontologies</a:t>
            </a:r>
          </a:p>
          <a:p>
            <a:pPr marL="800100" lvl="2" indent="0">
              <a:buNone/>
            </a:pPr>
            <a:r>
              <a:rPr lang="en-US" sz="1400" dirty="0"/>
              <a:t>thousands occurred in the 21</a:t>
            </a:r>
            <a:r>
              <a:rPr lang="en-US" sz="1400" baseline="30000" dirty="0"/>
              <a:t>st</a:t>
            </a:r>
            <a:r>
              <a:rPr lang="en-US" sz="1400" dirty="0"/>
              <a:t> century</a:t>
            </a:r>
          </a:p>
          <a:p>
            <a:pPr marL="400050" lvl="1" indent="0">
              <a:buNone/>
            </a:pPr>
            <a:r>
              <a:rPr lang="en-US" sz="1800" dirty="0"/>
              <a:t>-- </a:t>
            </a:r>
            <a:r>
              <a:rPr lang="en-US" sz="1800" u="sng" dirty="0"/>
              <a:t>upper ontologies </a:t>
            </a:r>
          </a:p>
          <a:p>
            <a:pPr marL="400050" lvl="1" indent="0">
              <a:buNone/>
            </a:pPr>
            <a:r>
              <a:rPr lang="en-US" sz="1800" dirty="0"/>
              <a:t>-- </a:t>
            </a:r>
            <a:r>
              <a:rPr lang="en-US" sz="1800" u="sng" dirty="0"/>
              <a:t>common ontology</a:t>
            </a:r>
          </a:p>
          <a:p>
            <a:pPr marL="971550" lvl="2" indent="-171450"/>
            <a:r>
              <a:rPr lang="en-US" sz="1400" dirty="0"/>
              <a:t>Has sufficient details to precisely specify meanings of terms and concepts in domain ontologies</a:t>
            </a:r>
          </a:p>
          <a:p>
            <a:pPr marL="971550" lvl="2" indent="-171450"/>
            <a:r>
              <a:rPr lang="en-US" sz="1400" dirty="0"/>
              <a:t>Is a compatible subset of all the linked upper ontologies</a:t>
            </a:r>
          </a:p>
        </p:txBody>
      </p:sp>
      <p:sp>
        <p:nvSpPr>
          <p:cNvPr id="6" name="Rectangle 5"/>
          <p:cNvSpPr/>
          <p:nvPr/>
        </p:nvSpPr>
        <p:spPr>
          <a:xfrm>
            <a:off x="6260253" y="1796120"/>
            <a:ext cx="2863464" cy="4062651"/>
          </a:xfrm>
          <a:prstGeom prst="rect">
            <a:avLst/>
          </a:prstGeom>
          <a:solidFill>
            <a:schemeClr val="accent3">
              <a:lumMod val="20000"/>
              <a:lumOff val="80000"/>
            </a:schemeClr>
          </a:solidFill>
        </p:spPr>
        <p:txBody>
          <a:bodyPr wrap="square">
            <a:spAutoFit/>
          </a:bodyPr>
          <a:lstStyle/>
          <a:p>
            <a:pPr marL="228600" indent="-285750">
              <a:buFont typeface="Arial" charset="0"/>
              <a:buChar char="•"/>
            </a:pPr>
            <a:r>
              <a:rPr lang="en-US" sz="1600" dirty="0"/>
              <a:t>a universal classification system </a:t>
            </a:r>
          </a:p>
          <a:p>
            <a:pPr marL="228600" indent="-285750">
              <a:buFont typeface="Arial" charset="0"/>
              <a:buChar char="•"/>
            </a:pPr>
            <a:r>
              <a:rPr lang="en-US" sz="1600" dirty="0"/>
              <a:t>cross-walks</a:t>
            </a:r>
          </a:p>
          <a:p>
            <a:pPr marL="228600" indent="-285750">
              <a:buFont typeface="Arial" charset="0"/>
              <a:buChar char="•"/>
            </a:pPr>
            <a:endParaRPr lang="en-US" sz="1600" dirty="0"/>
          </a:p>
          <a:p>
            <a:pPr marL="228600" indent="-285750">
              <a:buFont typeface="Arial" charset="0"/>
              <a:buChar char="•"/>
            </a:pPr>
            <a:r>
              <a:rPr lang="en-US" sz="1600" dirty="0"/>
              <a:t>Universal Source Thesaurus</a:t>
            </a:r>
          </a:p>
          <a:p>
            <a:pPr marL="228600" indent="-285750">
              <a:buFont typeface="Arial" charset="0"/>
              <a:buChar char="•"/>
            </a:pPr>
            <a:r>
              <a:rPr lang="en-US" sz="1600" dirty="0"/>
              <a:t>macro-thesaurus</a:t>
            </a:r>
          </a:p>
          <a:p>
            <a:pPr marL="228600" indent="-285750">
              <a:buFont typeface="Arial" charset="0"/>
              <a:buChar char="•"/>
            </a:pPr>
            <a:r>
              <a:rPr lang="en-US" sz="1600" dirty="0"/>
              <a:t>integrated thesaurus</a:t>
            </a:r>
          </a:p>
          <a:p>
            <a:pPr marL="228600" indent="-285750">
              <a:buFont typeface="Arial" charset="0"/>
              <a:buChar char="•"/>
            </a:pPr>
            <a:r>
              <a:rPr lang="en-US" sz="1600" dirty="0"/>
              <a:t>super-thesauri</a:t>
            </a:r>
            <a:br>
              <a:rPr lang="en-US" dirty="0"/>
            </a:br>
            <a:endParaRPr lang="en-US" dirty="0"/>
          </a:p>
          <a:p>
            <a:pPr marL="228600" indent="-285750">
              <a:buFont typeface="Arial" charset="0"/>
              <a:buChar char="•"/>
            </a:pPr>
            <a:r>
              <a:rPr lang="en-US" dirty="0"/>
              <a:t>super-ontologies </a:t>
            </a:r>
          </a:p>
          <a:p>
            <a:pPr marL="285750" indent="-342900">
              <a:buFont typeface="Arial" charset="0"/>
              <a:buChar char="•"/>
            </a:pPr>
            <a:endParaRPr lang="en-US" dirty="0"/>
          </a:p>
          <a:p>
            <a:pPr marL="285750" indent="-342900">
              <a:buFont typeface="Arial" charset="0"/>
              <a:buChar char="•"/>
            </a:pPr>
            <a:r>
              <a:rPr lang="en-US" dirty="0"/>
              <a:t>a universal knowledge ordering system </a:t>
            </a:r>
          </a:p>
          <a:p>
            <a:pPr marL="285750" indent="-342900">
              <a:buFont typeface="Arial" charset="0"/>
              <a:buChar char="•"/>
            </a:pPr>
            <a:endParaRPr lang="en-US" sz="2000" u="sng" dirty="0"/>
          </a:p>
          <a:p>
            <a:pPr marL="285750" indent="-342900">
              <a:buFont typeface="Arial" charset="0"/>
              <a:buChar char="•"/>
            </a:pPr>
            <a:endParaRPr lang="en-US" sz="2000" u="sng" dirty="0"/>
          </a:p>
        </p:txBody>
      </p:sp>
      <p:sp>
        <p:nvSpPr>
          <p:cNvPr id="11" name="Bent Arrow 10"/>
          <p:cNvSpPr/>
          <p:nvPr/>
        </p:nvSpPr>
        <p:spPr>
          <a:xfrm rot="21191208">
            <a:off x="3604550" y="2178826"/>
            <a:ext cx="406211" cy="28912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Up Arrow 11"/>
          <p:cNvSpPr/>
          <p:nvPr/>
        </p:nvSpPr>
        <p:spPr>
          <a:xfrm>
            <a:off x="3042291" y="2738769"/>
            <a:ext cx="1902798" cy="50487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439975" y="2775548"/>
            <a:ext cx="367680" cy="114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ent-Up Arrow 13"/>
          <p:cNvSpPr/>
          <p:nvPr/>
        </p:nvSpPr>
        <p:spPr>
          <a:xfrm>
            <a:off x="2912713" y="2860360"/>
            <a:ext cx="3279509" cy="1478200"/>
          </a:xfrm>
          <a:prstGeom prst="bentUpArrow">
            <a:avLst>
              <a:gd name="adj1" fmla="val 25000"/>
              <a:gd name="adj2" fmla="val 2601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475502" y="1426788"/>
            <a:ext cx="2211298" cy="369332"/>
          </a:xfrm>
          <a:prstGeom prst="rect">
            <a:avLst/>
          </a:prstGeom>
          <a:solidFill>
            <a:schemeClr val="accent3">
              <a:lumMod val="20000"/>
              <a:lumOff val="80000"/>
            </a:schemeClr>
          </a:solidFill>
          <a:ln>
            <a:solidFill>
              <a:schemeClr val="accent3">
                <a:lumMod val="75000"/>
              </a:schemeClr>
            </a:solidFill>
          </a:ln>
        </p:spPr>
        <p:txBody>
          <a:bodyPr wrap="square" rtlCol="0">
            <a:spAutoFit/>
          </a:bodyPr>
          <a:lstStyle/>
          <a:p>
            <a:pPr algn="ctr"/>
            <a:r>
              <a:rPr lang="en-US"/>
              <a:t>Unification efforts  </a:t>
            </a:r>
            <a:endParaRPr lang="en-US" dirty="0"/>
          </a:p>
        </p:txBody>
      </p:sp>
      <p:sp>
        <p:nvSpPr>
          <p:cNvPr id="18" name="Rectangle 17"/>
          <p:cNvSpPr/>
          <p:nvPr/>
        </p:nvSpPr>
        <p:spPr>
          <a:xfrm>
            <a:off x="2029606" y="1403483"/>
            <a:ext cx="3118457" cy="369332"/>
          </a:xfrm>
          <a:prstGeom prst="rect">
            <a:avLst/>
          </a:prstGeom>
          <a:solidFill>
            <a:schemeClr val="accent2">
              <a:lumMod val="20000"/>
              <a:lumOff val="80000"/>
            </a:schemeClr>
          </a:solidFill>
          <a:ln>
            <a:solidFill>
              <a:schemeClr val="accent2">
                <a:lumMod val="40000"/>
                <a:lumOff val="60000"/>
              </a:schemeClr>
            </a:solidFill>
          </a:ln>
        </p:spPr>
        <p:txBody>
          <a:bodyPr wrap="square">
            <a:spAutoFit/>
          </a:bodyPr>
          <a:lstStyle/>
          <a:p>
            <a:pPr algn="ctr"/>
            <a:r>
              <a:rPr lang="en-US" dirty="0"/>
              <a:t>KOS Types  </a:t>
            </a:r>
          </a:p>
        </p:txBody>
      </p:sp>
      <p:sp>
        <p:nvSpPr>
          <p:cNvPr id="15" name="Textfeld 14"/>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Tree>
    <p:extLst>
      <p:ext uri="{BB962C8B-B14F-4D97-AF65-F5344CB8AC3E}">
        <p14:creationId xmlns:p14="http://schemas.microsoft.com/office/powerpoint/2010/main" val="16454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checkerboard(across)">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checkerboard(across)">
                                      <p:cBhvr>
                                        <p:cTn id="17" dur="500"/>
                                        <p:tgtEl>
                                          <p:spTgt spid="8">
                                            <p:txEl>
                                              <p:pRg st="4" end="4"/>
                                            </p:txEl>
                                          </p:spTgt>
                                        </p:tgtEl>
                                      </p:cBhvr>
                                    </p:animEffect>
                                  </p:childTnLst>
                                </p:cTn>
                              </p:par>
                            </p:childTnLst>
                          </p:cTn>
                        </p:par>
                        <p:par>
                          <p:cTn id="18" fill="hold">
                            <p:stCondLst>
                              <p:cond delay="500"/>
                            </p:stCondLst>
                            <p:childTnLst>
                              <p:par>
                                <p:cTn id="19" presetID="5" presetClass="entr" presetSubtype="10" fill="hold" nodeType="after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checkerboard(across)">
                                      <p:cBhvr>
                                        <p:cTn id="21" dur="500"/>
                                        <p:tgtEl>
                                          <p:spTgt spid="8">
                                            <p:txEl>
                                              <p:pRg st="5" end="5"/>
                                            </p:txEl>
                                          </p:spTgt>
                                        </p:tgtEl>
                                      </p:cBhvr>
                                    </p:animEffect>
                                  </p:childTnLst>
                                </p:cTn>
                              </p:par>
                            </p:childTnLst>
                          </p:cTn>
                        </p:par>
                        <p:par>
                          <p:cTn id="22" fill="hold">
                            <p:stCondLst>
                              <p:cond delay="1000"/>
                            </p:stCondLst>
                            <p:childTnLst>
                              <p:par>
                                <p:cTn id="23" presetID="5" presetClass="entr" presetSubtype="10" fill="hold" nodeType="after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checkerboard(across)">
                                      <p:cBhvr>
                                        <p:cTn id="25" dur="500"/>
                                        <p:tgtEl>
                                          <p:spTgt spid="8">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heckerboard(across)">
                                      <p:cBhvr>
                                        <p:cTn id="30" dur="500"/>
                                        <p:tgtEl>
                                          <p:spTgt spid="11"/>
                                        </p:tgtEl>
                                      </p:cBhvr>
                                    </p:animEffect>
                                  </p:childTnLst>
                                </p:cTn>
                              </p:par>
                            </p:childTnLst>
                          </p:cTn>
                        </p:par>
                        <p:par>
                          <p:cTn id="31" fill="hold">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heckerboard(across)">
                                      <p:cBhvr>
                                        <p:cTn id="34" dur="500"/>
                                        <p:tgtEl>
                                          <p:spTgt spid="13"/>
                                        </p:tgtEl>
                                      </p:cBhvr>
                                    </p:animEffect>
                                  </p:childTnLst>
                                </p:cTn>
                              </p:par>
                            </p:childTnLst>
                          </p:cTn>
                        </p:par>
                        <p:par>
                          <p:cTn id="35" fill="hold">
                            <p:stCondLst>
                              <p:cond delay="1000"/>
                            </p:stCondLst>
                            <p:childTnLst>
                              <p:par>
                                <p:cTn id="36" presetID="3" presetClass="entr" presetSubtype="1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Effect transition="in" filter="checkerboard(across)">
                                      <p:cBhvr>
                                        <p:cTn id="43" dur="500"/>
                                        <p:tgtEl>
                                          <p:spTgt spid="6">
                                            <p:txEl>
                                              <p:pRg st="3" end="3"/>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Effect transition="in" filter="checkerboard(across)">
                                      <p:cBhvr>
                                        <p:cTn id="46" dur="500"/>
                                        <p:tgtEl>
                                          <p:spTgt spid="6">
                                            <p:txEl>
                                              <p:pRg st="4" end="4"/>
                                            </p:txEl>
                                          </p:spTgt>
                                        </p:tgtEl>
                                      </p:cBhvr>
                                    </p:animEffect>
                                  </p:childTnLst>
                                </p:cTn>
                              </p:par>
                              <p:par>
                                <p:cTn id="47" presetID="5" presetClass="entr" presetSubtype="10" fill="hold" nodeType="with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checkerboard(across)">
                                      <p:cBhvr>
                                        <p:cTn id="49" dur="500"/>
                                        <p:tgtEl>
                                          <p:spTgt spid="6">
                                            <p:txEl>
                                              <p:pRg st="5" end="5"/>
                                            </p:txEl>
                                          </p:spTgt>
                                        </p:tgtEl>
                                      </p:cBhvr>
                                    </p:animEffect>
                                  </p:childTnLst>
                                </p:cTn>
                              </p:par>
                              <p:par>
                                <p:cTn id="50" presetID="5" presetClass="entr" presetSubtype="10" fill="hold" nodeType="with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Effect transition="in" filter="checkerboard(across)">
                                      <p:cBhvr>
                                        <p:cTn id="52" dur="500"/>
                                        <p:tgtEl>
                                          <p:spTgt spid="6">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8">
                                            <p:txEl>
                                              <p:pRg st="7" end="7"/>
                                            </p:txEl>
                                          </p:spTgt>
                                        </p:tgtEl>
                                        <p:attrNameLst>
                                          <p:attrName>style.visibility</p:attrName>
                                        </p:attrNameLst>
                                      </p:cBhvr>
                                      <p:to>
                                        <p:strVal val="visible"/>
                                      </p:to>
                                    </p:set>
                                    <p:animEffect transition="in" filter="checkerboard(across)">
                                      <p:cBhvr>
                                        <p:cTn id="57" dur="500"/>
                                        <p:tgtEl>
                                          <p:spTgt spid="8">
                                            <p:txEl>
                                              <p:pRg st="7" end="7"/>
                                            </p:txEl>
                                          </p:spTgt>
                                        </p:tgtEl>
                                      </p:cBhvr>
                                    </p:animEffect>
                                  </p:childTnLst>
                                </p:cTn>
                              </p:par>
                              <p:par>
                                <p:cTn id="58" presetID="5" presetClass="entr" presetSubtype="10" fill="hold" nodeType="withEffect">
                                  <p:stCondLst>
                                    <p:cond delay="0"/>
                                  </p:stCondLst>
                                  <p:childTnLst>
                                    <p:set>
                                      <p:cBhvr>
                                        <p:cTn id="59" dur="1" fill="hold">
                                          <p:stCondLst>
                                            <p:cond delay="0"/>
                                          </p:stCondLst>
                                        </p:cTn>
                                        <p:tgtEl>
                                          <p:spTgt spid="8">
                                            <p:txEl>
                                              <p:pRg st="8" end="8"/>
                                            </p:txEl>
                                          </p:spTgt>
                                        </p:tgtEl>
                                        <p:attrNameLst>
                                          <p:attrName>style.visibility</p:attrName>
                                        </p:attrNameLst>
                                      </p:cBhvr>
                                      <p:to>
                                        <p:strVal val="visible"/>
                                      </p:to>
                                    </p:set>
                                    <p:animEffect transition="in" filter="checkerboard(across)">
                                      <p:cBhvr>
                                        <p:cTn id="60" dur="500"/>
                                        <p:tgtEl>
                                          <p:spTgt spid="8">
                                            <p:txEl>
                                              <p:pRg st="8" end="8"/>
                                            </p:txEl>
                                          </p:spTgt>
                                        </p:tgtEl>
                                      </p:cBhvr>
                                    </p:animEffect>
                                  </p:childTnLst>
                                </p:cTn>
                              </p:par>
                              <p:par>
                                <p:cTn id="61" presetID="5" presetClass="entr" presetSubtype="10" fill="hold" nodeType="withEffect">
                                  <p:stCondLst>
                                    <p:cond delay="0"/>
                                  </p:stCondLst>
                                  <p:childTnLst>
                                    <p:set>
                                      <p:cBhvr>
                                        <p:cTn id="62" dur="1" fill="hold">
                                          <p:stCondLst>
                                            <p:cond delay="0"/>
                                          </p:stCondLst>
                                        </p:cTn>
                                        <p:tgtEl>
                                          <p:spTgt spid="8">
                                            <p:txEl>
                                              <p:pRg st="9" end="9"/>
                                            </p:txEl>
                                          </p:spTgt>
                                        </p:tgtEl>
                                        <p:attrNameLst>
                                          <p:attrName>style.visibility</p:attrName>
                                        </p:attrNameLst>
                                      </p:cBhvr>
                                      <p:to>
                                        <p:strVal val="visible"/>
                                      </p:to>
                                    </p:set>
                                    <p:animEffect transition="in" filter="checkerboard(across)">
                                      <p:cBhvr>
                                        <p:cTn id="63" dur="500"/>
                                        <p:tgtEl>
                                          <p:spTgt spid="8">
                                            <p:txEl>
                                              <p:pRg st="9" end="9"/>
                                            </p:txEl>
                                          </p:spTgt>
                                        </p:tgtEl>
                                      </p:cBhvr>
                                    </p:animEffect>
                                  </p:childTnLst>
                                </p:cTn>
                              </p:par>
                            </p:childTnLst>
                          </p:cTn>
                        </p:par>
                        <p:par>
                          <p:cTn id="64" fill="hold">
                            <p:stCondLst>
                              <p:cond delay="500"/>
                            </p:stCondLst>
                            <p:childTnLst>
                              <p:par>
                                <p:cTn id="65" presetID="5" presetClass="entr" presetSubtype="10"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checkerboard(across)">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6">
                                            <p:txEl>
                                              <p:pRg st="7" end="7"/>
                                            </p:txEl>
                                          </p:spTgt>
                                        </p:tgtEl>
                                        <p:attrNameLst>
                                          <p:attrName>style.visibility</p:attrName>
                                        </p:attrNameLst>
                                      </p:cBhvr>
                                      <p:to>
                                        <p:strVal val="visible"/>
                                      </p:to>
                                    </p:set>
                                    <p:animEffect transition="in" filter="checkerboard(across)">
                                      <p:cBhvr>
                                        <p:cTn id="72" dur="500"/>
                                        <p:tgtEl>
                                          <p:spTgt spid="6">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8">
                                            <p:txEl>
                                              <p:pRg st="10" end="10"/>
                                            </p:txEl>
                                          </p:spTgt>
                                        </p:tgtEl>
                                        <p:attrNameLst>
                                          <p:attrName>style.visibility</p:attrName>
                                        </p:attrNameLst>
                                      </p:cBhvr>
                                      <p:to>
                                        <p:strVal val="visible"/>
                                      </p:to>
                                    </p:set>
                                    <p:animEffect transition="in" filter="blinds(horizontal)">
                                      <p:cBhvr>
                                        <p:cTn id="77" dur="500"/>
                                        <p:tgtEl>
                                          <p:spTgt spid="8">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8">
                                            <p:txEl>
                                              <p:pRg st="11" end="11"/>
                                            </p:txEl>
                                          </p:spTgt>
                                        </p:tgtEl>
                                        <p:attrNameLst>
                                          <p:attrName>style.visibility</p:attrName>
                                        </p:attrNameLst>
                                      </p:cBhvr>
                                      <p:to>
                                        <p:strVal val="visible"/>
                                      </p:to>
                                    </p:set>
                                    <p:animEffect transition="in" filter="blinds(horizontal)">
                                      <p:cBhvr>
                                        <p:cTn id="82" dur="500"/>
                                        <p:tgtEl>
                                          <p:spTgt spid="8">
                                            <p:txEl>
                                              <p:pRg st="11" end="1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8">
                                            <p:txEl>
                                              <p:pRg st="12" end="12"/>
                                            </p:txEl>
                                          </p:spTgt>
                                        </p:tgtEl>
                                        <p:attrNameLst>
                                          <p:attrName>style.visibility</p:attrName>
                                        </p:attrNameLst>
                                      </p:cBhvr>
                                      <p:to>
                                        <p:strVal val="visible"/>
                                      </p:to>
                                    </p:set>
                                    <p:animEffect transition="in" filter="blinds(horizontal)">
                                      <p:cBhvr>
                                        <p:cTn id="87" dur="500"/>
                                        <p:tgtEl>
                                          <p:spTgt spid="8">
                                            <p:txEl>
                                              <p:pRg st="12" end="12"/>
                                            </p:txEl>
                                          </p:spTgt>
                                        </p:tgtEl>
                                      </p:cBhvr>
                                    </p:animEffect>
                                  </p:childTnLst>
                                </p:cTn>
                              </p:par>
                            </p:childTnLst>
                          </p:cTn>
                        </p:par>
                        <p:par>
                          <p:cTn id="88" fill="hold">
                            <p:stCondLst>
                              <p:cond delay="500"/>
                            </p:stCondLst>
                            <p:childTnLst>
                              <p:par>
                                <p:cTn id="89" presetID="3" presetClass="entr" presetSubtype="10" fill="hold" nodeType="afterEffect">
                                  <p:stCondLst>
                                    <p:cond delay="0"/>
                                  </p:stCondLst>
                                  <p:childTnLst>
                                    <p:set>
                                      <p:cBhvr>
                                        <p:cTn id="90" dur="1" fill="hold">
                                          <p:stCondLst>
                                            <p:cond delay="0"/>
                                          </p:stCondLst>
                                        </p:cTn>
                                        <p:tgtEl>
                                          <p:spTgt spid="8">
                                            <p:txEl>
                                              <p:pRg st="13" end="13"/>
                                            </p:txEl>
                                          </p:spTgt>
                                        </p:tgtEl>
                                        <p:attrNameLst>
                                          <p:attrName>style.visibility</p:attrName>
                                        </p:attrNameLst>
                                      </p:cBhvr>
                                      <p:to>
                                        <p:strVal val="visible"/>
                                      </p:to>
                                    </p:set>
                                    <p:animEffect transition="in" filter="blinds(horizontal)">
                                      <p:cBhvr>
                                        <p:cTn id="91" dur="500"/>
                                        <p:tgtEl>
                                          <p:spTgt spid="8">
                                            <p:txEl>
                                              <p:pRg st="13" end="13"/>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nodeType="clickEffect">
                                  <p:stCondLst>
                                    <p:cond delay="0"/>
                                  </p:stCondLst>
                                  <p:childTnLst>
                                    <p:set>
                                      <p:cBhvr>
                                        <p:cTn id="95" dur="1" fill="hold">
                                          <p:stCondLst>
                                            <p:cond delay="0"/>
                                          </p:stCondLst>
                                        </p:cTn>
                                        <p:tgtEl>
                                          <p:spTgt spid="6">
                                            <p:txEl>
                                              <p:pRg st="9" end="9"/>
                                            </p:txEl>
                                          </p:spTgt>
                                        </p:tgtEl>
                                        <p:attrNameLst>
                                          <p:attrName>style.visibility</p:attrName>
                                        </p:attrNameLst>
                                      </p:cBhvr>
                                      <p:to>
                                        <p:strVal val="visible"/>
                                      </p:to>
                                    </p:set>
                                    <p:animEffect transition="in" filter="blinds(horizontal)">
                                      <p:cBhvr>
                                        <p:cTn id="96"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7704" y="98584"/>
            <a:ext cx="7056784" cy="1143000"/>
          </a:xfrm>
        </p:spPr>
        <p:txBody>
          <a:bodyPr>
            <a:noAutofit/>
          </a:bodyPr>
          <a:lstStyle/>
          <a:p>
            <a:r>
              <a:rPr lang="en-US" sz="3200" dirty="0"/>
              <a:t> </a:t>
            </a:r>
            <a:r>
              <a:rPr lang="en-US" sz="4000" dirty="0"/>
              <a:t>A new </a:t>
            </a:r>
            <a:br>
              <a:rPr lang="en-US" sz="4000" dirty="0"/>
            </a:br>
            <a:r>
              <a:rPr lang="en-US" sz="4000" b="1" dirty="0"/>
              <a:t>universal classification system </a:t>
            </a:r>
          </a:p>
        </p:txBody>
      </p:sp>
      <p:sp>
        <p:nvSpPr>
          <p:cNvPr id="3" name="Datumsplatzhalter 2"/>
          <p:cNvSpPr>
            <a:spLocks noGrp="1"/>
          </p:cNvSpPr>
          <p:nvPr>
            <p:ph type="dt" sz="half" idx="10"/>
          </p:nvPr>
        </p:nvSpPr>
        <p:spPr/>
        <p:txBody>
          <a:bodyPr/>
          <a:lstStyle/>
          <a:p>
            <a:r>
              <a:rPr lang="en-US" dirty="0"/>
              <a:t>11th July 2018</a:t>
            </a:r>
          </a:p>
        </p:txBody>
      </p:sp>
      <p:sp>
        <p:nvSpPr>
          <p:cNvPr id="4" name="Fußzeilenplatzhalter 3"/>
          <p:cNvSpPr>
            <a:spLocks noGrp="1"/>
          </p:cNvSpPr>
          <p:nvPr>
            <p:ph type="ftr" sz="quarter" idx="11"/>
          </p:nvPr>
        </p:nvSpPr>
        <p:spPr/>
        <p:txBody>
          <a:bodyPr/>
          <a:lstStyle/>
          <a:p>
            <a:endParaRPr lang="en-US" dirty="0"/>
          </a:p>
          <a:p>
            <a:r>
              <a:rPr lang="en-US" dirty="0"/>
              <a:t>ISKO 2018 Porto  Dahlberg-Panel</a:t>
            </a:r>
          </a:p>
          <a:p>
            <a:endParaRPr lang="en-US" dirty="0"/>
          </a:p>
        </p:txBody>
      </p:sp>
      <p:sp>
        <p:nvSpPr>
          <p:cNvPr id="5" name="Foliennummernplatzhalter 4"/>
          <p:cNvSpPr>
            <a:spLocks noGrp="1"/>
          </p:cNvSpPr>
          <p:nvPr>
            <p:ph type="sldNum" sz="quarter" idx="12"/>
          </p:nvPr>
        </p:nvSpPr>
        <p:spPr/>
        <p:txBody>
          <a:bodyPr/>
          <a:lstStyle/>
          <a:p>
            <a:fld id="{20BD4CA4-D397-4097-9D03-F5216D07896D}" type="slidenum">
              <a:rPr lang="en-US" smtClean="0"/>
              <a:pPr/>
              <a:t>17</a:t>
            </a:fld>
            <a:endParaRPr lang="en-US" dirty="0"/>
          </a:p>
        </p:txBody>
      </p:sp>
      <p:sp>
        <p:nvSpPr>
          <p:cNvPr id="10" name="TextBox 9"/>
          <p:cNvSpPr txBox="1"/>
          <p:nvPr/>
        </p:nvSpPr>
        <p:spPr>
          <a:xfrm>
            <a:off x="703768" y="2011759"/>
            <a:ext cx="5327907" cy="3939540"/>
          </a:xfrm>
          <a:prstGeom prst="rect">
            <a:avLst/>
          </a:prstGeom>
          <a:noFill/>
        </p:spPr>
        <p:txBody>
          <a:bodyPr wrap="square" rtlCol="0">
            <a:spAutoFit/>
          </a:bodyPr>
          <a:lstStyle/>
          <a:p>
            <a:pPr marL="285750" indent="-285750">
              <a:buFont typeface="Arial" charset="0"/>
              <a:buChar char="•"/>
            </a:pPr>
            <a:r>
              <a:rPr lang="en-US" sz="2000" dirty="0"/>
              <a:t>Aims to establish compatibility between the major universal classification systems in use.</a:t>
            </a:r>
          </a:p>
          <a:p>
            <a:pPr marL="285750" indent="-285750">
              <a:buFont typeface="Arial" charset="0"/>
              <a:buChar char="•"/>
            </a:pPr>
            <a:r>
              <a:rPr lang="en-US" sz="2000" dirty="0"/>
              <a:t>Believing that classification systems should </a:t>
            </a:r>
            <a:r>
              <a:rPr lang="en-US" sz="2000" b="1" dirty="0"/>
              <a:t>not</a:t>
            </a:r>
            <a:r>
              <a:rPr lang="en-US" sz="2000" dirty="0"/>
              <a:t> be implemented as discipline-oriented. </a:t>
            </a:r>
          </a:p>
          <a:p>
            <a:pPr marL="285750" indent="-285750">
              <a:buFont typeface="Arial" charset="0"/>
              <a:buChar char="•"/>
            </a:pPr>
            <a:r>
              <a:rPr lang="en-US" sz="2000" dirty="0"/>
              <a:t>Developing</a:t>
            </a:r>
            <a:r>
              <a:rPr lang="en-US" sz="2000" i="1" dirty="0"/>
              <a:t> Information Coding Classification (ICC) </a:t>
            </a:r>
            <a:r>
              <a:rPr lang="en-US" dirty="0"/>
              <a:t>[</a:t>
            </a:r>
            <a:r>
              <a:rPr lang="en-US" sz="1600" dirty="0"/>
              <a:t>cited by Dahlberg 1982-2017] </a:t>
            </a:r>
            <a:endParaRPr lang="en-US" sz="1600" i="1" dirty="0"/>
          </a:p>
          <a:p>
            <a:pPr marL="742950" lvl="1" indent="-285750">
              <a:buFont typeface="Arial" charset="0"/>
              <a:buChar char="•"/>
            </a:pPr>
            <a:r>
              <a:rPr lang="en-US" dirty="0"/>
              <a:t>Realizing a new approach, based on general object areas, arranged according to the principle of evolution.</a:t>
            </a:r>
          </a:p>
          <a:p>
            <a:pPr marL="742950" lvl="1" indent="-285750">
              <a:buFont typeface="Arial" charset="0"/>
              <a:buChar char="•"/>
            </a:pPr>
            <a:r>
              <a:rPr lang="en-US" dirty="0"/>
              <a:t>Towards a uniform, yet universal, ordered representation of human knowledge</a:t>
            </a:r>
          </a:p>
          <a:p>
            <a:pPr marL="285750" indent="-285750">
              <a:buFont typeface="Arial" charset="0"/>
              <a:buChar char="•"/>
            </a:pPr>
            <a:r>
              <a:rPr lang="en-US" sz="2000" dirty="0"/>
              <a:t>Proposing to switch between 6 universal classification systems in use</a:t>
            </a:r>
            <a:r>
              <a:rPr lang="de-DE" sz="2000" dirty="0"/>
              <a:t>.</a:t>
            </a:r>
          </a:p>
        </p:txBody>
      </p:sp>
      <p:sp>
        <p:nvSpPr>
          <p:cNvPr id="12" name="Rectangle 11"/>
          <p:cNvSpPr/>
          <p:nvPr/>
        </p:nvSpPr>
        <p:spPr>
          <a:xfrm>
            <a:off x="478239" y="5925463"/>
            <a:ext cx="8486249" cy="430887"/>
          </a:xfrm>
          <a:prstGeom prst="rect">
            <a:avLst/>
          </a:prstGeom>
        </p:spPr>
        <p:txBody>
          <a:bodyPr wrap="square">
            <a:spAutoFit/>
          </a:bodyPr>
          <a:lstStyle/>
          <a:p>
            <a:r>
              <a:rPr lang="en-US" sz="1100" dirty="0"/>
              <a:t>Ref: Dahlberg, I. - Classification structure principles : Investigations, experiences, conclusions. In: Structures and Relations in Knowledge Organization : Proceedings of the 5th International ISKO Conference 25-29 August 1998 Lille, France. </a:t>
            </a:r>
            <a:r>
              <a:rPr lang="en-US" sz="1100" dirty="0" err="1"/>
              <a:t>Würzburg</a:t>
            </a:r>
            <a:r>
              <a:rPr lang="en-US" sz="1100" dirty="0"/>
              <a:t> : Ergon </a:t>
            </a:r>
            <a:r>
              <a:rPr lang="en-US" sz="1100" dirty="0" err="1"/>
              <a:t>Verlag</a:t>
            </a:r>
            <a:r>
              <a:rPr lang="en-US" sz="1100" dirty="0"/>
              <a:t>, 1998, p.80-88.</a:t>
            </a:r>
          </a:p>
        </p:txBody>
      </p:sp>
      <p:graphicFrame>
        <p:nvGraphicFramePr>
          <p:cNvPr id="18" name="Diagram 17"/>
          <p:cNvGraphicFramePr/>
          <p:nvPr>
            <p:extLst>
              <p:ext uri="{D42A27DB-BD31-4B8C-83A1-F6EECF244321}">
                <p14:modId xmlns:p14="http://schemas.microsoft.com/office/powerpoint/2010/main" val="698279611"/>
              </p:ext>
            </p:extLst>
          </p:nvPr>
        </p:nvGraphicFramePr>
        <p:xfrm>
          <a:off x="5338431" y="3349816"/>
          <a:ext cx="3259102" cy="2138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feld 8"/>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checkerboard(across)">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checkerboard(across)">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checkerboard(across)">
                                      <p:cBhvr>
                                        <p:cTn id="22" dur="500"/>
                                        <p:tgtEl>
                                          <p:spTgt spid="10">
                                            <p:txEl>
                                              <p:pRg st="5" end="5"/>
                                            </p:txEl>
                                          </p:spTgt>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dissolve">
                                      <p:cBhvr>
                                        <p:cTn id="26" dur="500"/>
                                        <p:tgtEl>
                                          <p:spTgt spid="18"/>
                                        </p:tgtEl>
                                      </p:cBhvr>
                                    </p:animEffect>
                                  </p:childTnLst>
                                </p:cTn>
                              </p:par>
                            </p:childTnLst>
                          </p:cTn>
                        </p:par>
                        <p:par>
                          <p:cTn id="27" fill="hold">
                            <p:stCondLst>
                              <p:cond delay="1000"/>
                            </p:stCondLst>
                            <p:childTnLst>
                              <p:par>
                                <p:cTn id="28" presetID="1"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Graphic spid="18"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1680" y="274638"/>
            <a:ext cx="6995120" cy="1143000"/>
          </a:xfrm>
        </p:spPr>
        <p:txBody>
          <a:bodyPr>
            <a:noAutofit/>
          </a:bodyPr>
          <a:lstStyle/>
          <a:p>
            <a:r>
              <a:rPr lang="en-US" sz="4000" dirty="0"/>
              <a:t>A </a:t>
            </a:r>
            <a:r>
              <a:rPr lang="en-US" sz="4000" b="1" dirty="0"/>
              <a:t>universal ontology </a:t>
            </a:r>
            <a:br>
              <a:rPr lang="en-US" sz="3200" b="1" dirty="0"/>
            </a:br>
            <a:r>
              <a:rPr lang="en-US" sz="2400" dirty="0"/>
              <a:t>“A completely innovative </a:t>
            </a:r>
            <a:br>
              <a:rPr lang="en-US" sz="2400" dirty="0"/>
            </a:br>
            <a:r>
              <a:rPr lang="en-US" sz="2400" dirty="0"/>
              <a:t>universal classification system: ICC”*</a:t>
            </a:r>
            <a:br>
              <a:rPr lang="en-US" sz="3200" dirty="0"/>
            </a:br>
            <a:r>
              <a:rPr lang="en-US" sz="2400" dirty="0"/>
              <a:t>which delivers it as an </a:t>
            </a:r>
            <a:r>
              <a:rPr lang="en-US" sz="2400" u="sng" dirty="0"/>
              <a:t>upper ontology </a:t>
            </a:r>
          </a:p>
        </p:txBody>
      </p:sp>
      <p:sp>
        <p:nvSpPr>
          <p:cNvPr id="6" name="Content Placeholder 5"/>
          <p:cNvSpPr>
            <a:spLocks noGrp="1"/>
          </p:cNvSpPr>
          <p:nvPr>
            <p:ph idx="1"/>
          </p:nvPr>
        </p:nvSpPr>
        <p:spPr>
          <a:xfrm>
            <a:off x="457200" y="2348880"/>
            <a:ext cx="3459796" cy="4170085"/>
          </a:xfrm>
        </p:spPr>
        <p:txBody>
          <a:bodyPr>
            <a:normAutofit/>
          </a:bodyPr>
          <a:lstStyle/>
          <a:p>
            <a:pPr marL="0" indent="0">
              <a:buNone/>
            </a:pPr>
            <a:r>
              <a:rPr lang="en-US" sz="1800" dirty="0"/>
              <a:t>1. Form and structure;</a:t>
            </a:r>
          </a:p>
          <a:p>
            <a:pPr marL="0" indent="0">
              <a:buNone/>
            </a:pPr>
            <a:r>
              <a:rPr lang="en-US" sz="1800" dirty="0"/>
              <a:t>2. Energy and matter;</a:t>
            </a:r>
          </a:p>
          <a:p>
            <a:pPr marL="0" indent="0">
              <a:buNone/>
            </a:pPr>
            <a:r>
              <a:rPr lang="en-US" sz="1800" dirty="0"/>
              <a:t>3. Universe and Earth;</a:t>
            </a:r>
          </a:p>
          <a:p>
            <a:pPr marL="0" indent="0">
              <a:buNone/>
            </a:pPr>
            <a:r>
              <a:rPr lang="en-US" sz="1800" dirty="0"/>
              <a:t>4. Biological life sciences;</a:t>
            </a:r>
          </a:p>
          <a:p>
            <a:pPr marL="0" indent="0">
              <a:buNone/>
            </a:pPr>
            <a:r>
              <a:rPr lang="en-US" sz="1800" dirty="0"/>
              <a:t>5. Human beings and life;</a:t>
            </a:r>
          </a:p>
          <a:p>
            <a:pPr marL="0" indent="0">
              <a:buNone/>
            </a:pPr>
            <a:r>
              <a:rPr lang="en-US" sz="1800" dirty="0"/>
              <a:t>6. Social beings and life;</a:t>
            </a:r>
          </a:p>
          <a:p>
            <a:pPr marL="0" indent="0">
              <a:buNone/>
            </a:pPr>
            <a:r>
              <a:rPr lang="en-US" sz="1800" dirty="0"/>
              <a:t>7. Material products—economy and technology;</a:t>
            </a:r>
          </a:p>
          <a:p>
            <a:pPr marL="0" indent="0">
              <a:buNone/>
            </a:pPr>
            <a:r>
              <a:rPr lang="en-US" sz="1800" dirty="0"/>
              <a:t>8. Intellectual products—knowledge and information;</a:t>
            </a:r>
          </a:p>
          <a:p>
            <a:pPr marL="0" indent="0">
              <a:buNone/>
            </a:pPr>
            <a:r>
              <a:rPr lang="en-US" sz="1800" dirty="0"/>
              <a:t>9. Spiritual products—culture and humanities;</a:t>
            </a:r>
          </a:p>
          <a:p>
            <a:pPr marL="0" indent="0">
              <a:buNone/>
            </a:pPr>
            <a:endParaRPr lang="en-US" sz="1800" dirty="0"/>
          </a:p>
        </p:txBody>
      </p:sp>
      <p:sp>
        <p:nvSpPr>
          <p:cNvPr id="5" name="Text Placeholder 4"/>
          <p:cNvSpPr>
            <a:spLocks noGrp="1"/>
          </p:cNvSpPr>
          <p:nvPr>
            <p:ph type="body" idx="4294967295"/>
          </p:nvPr>
        </p:nvSpPr>
        <p:spPr>
          <a:xfrm>
            <a:off x="352121" y="2051646"/>
            <a:ext cx="5219431" cy="366866"/>
          </a:xfrm>
        </p:spPr>
        <p:txBody>
          <a:bodyPr>
            <a:normAutofit fontScale="92500" lnSpcReduction="20000"/>
          </a:bodyPr>
          <a:lstStyle/>
          <a:p>
            <a:pPr marL="0" indent="0">
              <a:buNone/>
            </a:pPr>
            <a:r>
              <a:rPr lang="en-US" sz="2400" b="1" dirty="0"/>
              <a:t>Ontological basis </a:t>
            </a:r>
            <a:r>
              <a:rPr lang="mr-IN" sz="2400" b="1" dirty="0"/>
              <a:t>–</a:t>
            </a:r>
            <a:r>
              <a:rPr lang="en-US" sz="2400" b="1" dirty="0"/>
              <a:t> nine “levels of being”</a:t>
            </a:r>
          </a:p>
        </p:txBody>
      </p:sp>
      <p:sp>
        <p:nvSpPr>
          <p:cNvPr id="9" name="Right Brace 8"/>
          <p:cNvSpPr/>
          <p:nvPr/>
        </p:nvSpPr>
        <p:spPr>
          <a:xfrm>
            <a:off x="3561174" y="2505074"/>
            <a:ext cx="290746" cy="6887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3563888" y="3385891"/>
            <a:ext cx="290746" cy="1008112"/>
          </a:xfrm>
          <a:prstGeom prst="rightBrace">
            <a:avLst>
              <a:gd name="adj1" fmla="val 8333"/>
              <a:gd name="adj2" fmla="val 5235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3569218" y="4538574"/>
            <a:ext cx="290746" cy="12981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777673" y="2659988"/>
            <a:ext cx="2035225" cy="369332"/>
          </a:xfrm>
          <a:prstGeom prst="rect">
            <a:avLst/>
          </a:prstGeom>
          <a:noFill/>
        </p:spPr>
        <p:txBody>
          <a:bodyPr wrap="square" rtlCol="0">
            <a:spAutoFit/>
          </a:bodyPr>
          <a:lstStyle/>
          <a:p>
            <a:r>
              <a:rPr lang="en-US" dirty="0"/>
              <a:t>non-living ‘matter’</a:t>
            </a:r>
          </a:p>
        </p:txBody>
      </p:sp>
      <p:sp>
        <p:nvSpPr>
          <p:cNvPr id="13" name="TextBox 12"/>
          <p:cNvSpPr txBox="1"/>
          <p:nvPr/>
        </p:nvSpPr>
        <p:spPr>
          <a:xfrm>
            <a:off x="3713243" y="3719139"/>
            <a:ext cx="2035225" cy="369332"/>
          </a:xfrm>
          <a:prstGeom prst="rect">
            <a:avLst/>
          </a:prstGeom>
          <a:noFill/>
        </p:spPr>
        <p:txBody>
          <a:bodyPr wrap="square" rtlCol="0">
            <a:spAutoFit/>
          </a:bodyPr>
          <a:lstStyle/>
          <a:p>
            <a:r>
              <a:rPr lang="en-US" dirty="0"/>
              <a:t> living organisms</a:t>
            </a:r>
          </a:p>
        </p:txBody>
      </p:sp>
      <p:sp>
        <p:nvSpPr>
          <p:cNvPr id="14" name="TextBox 13"/>
          <p:cNvSpPr txBox="1"/>
          <p:nvPr/>
        </p:nvSpPr>
        <p:spPr>
          <a:xfrm>
            <a:off x="3859964" y="4885967"/>
            <a:ext cx="2077888" cy="646331"/>
          </a:xfrm>
          <a:prstGeom prst="rect">
            <a:avLst/>
          </a:prstGeom>
          <a:noFill/>
        </p:spPr>
        <p:txBody>
          <a:bodyPr wrap="square" rtlCol="0">
            <a:spAutoFit/>
          </a:bodyPr>
          <a:lstStyle/>
          <a:p>
            <a:r>
              <a:rPr lang="en-US" dirty="0"/>
              <a:t>products of man </a:t>
            </a:r>
            <a:r>
              <a:rPr lang="en-US"/>
              <a:t>and society</a:t>
            </a:r>
            <a:endParaRPr lang="en-US" dirty="0"/>
          </a:p>
        </p:txBody>
      </p:sp>
      <p:sp>
        <p:nvSpPr>
          <p:cNvPr id="2" name="Rectangle 1"/>
          <p:cNvSpPr/>
          <p:nvPr/>
        </p:nvSpPr>
        <p:spPr>
          <a:xfrm>
            <a:off x="457200" y="6257355"/>
            <a:ext cx="8123815" cy="523220"/>
          </a:xfrm>
          <a:prstGeom prst="rect">
            <a:avLst/>
          </a:prstGeom>
          <a:solidFill>
            <a:schemeClr val="accent6">
              <a:lumMod val="20000"/>
              <a:lumOff val="80000"/>
            </a:schemeClr>
          </a:solidFill>
        </p:spPr>
        <p:txBody>
          <a:bodyPr wrap="square">
            <a:spAutoFit/>
          </a:bodyPr>
          <a:lstStyle/>
          <a:p>
            <a:r>
              <a:rPr lang="en-US" sz="1400" dirty="0"/>
              <a:t>*Ref: Dahlberg, </a:t>
            </a:r>
            <a:r>
              <a:rPr lang="en-US" sz="1400" dirty="0" err="1"/>
              <a:t>Ingetraut</a:t>
            </a:r>
            <a:r>
              <a:rPr lang="en-US" sz="1400" dirty="0"/>
              <a:t>. 2017. </a:t>
            </a:r>
            <a:r>
              <a:rPr lang="en-US" sz="1400" b="1" dirty="0"/>
              <a:t>Brief Communication: Why a New Universal Classification System is Needed</a:t>
            </a:r>
            <a:r>
              <a:rPr lang="en-US" sz="1400" dirty="0"/>
              <a:t>. </a:t>
            </a:r>
            <a:r>
              <a:rPr lang="en-US" sz="1400" i="1" dirty="0"/>
              <a:t>Knowledge Organization</a:t>
            </a:r>
            <a:r>
              <a:rPr lang="en-US" sz="1400" dirty="0"/>
              <a:t>. 44(1): 65-71. Section 6.0. </a:t>
            </a:r>
          </a:p>
        </p:txBody>
      </p:sp>
      <p:sp>
        <p:nvSpPr>
          <p:cNvPr id="3" name="TextBox 2"/>
          <p:cNvSpPr txBox="1"/>
          <p:nvPr/>
        </p:nvSpPr>
        <p:spPr>
          <a:xfrm>
            <a:off x="6222660" y="2659988"/>
            <a:ext cx="2735875" cy="2739211"/>
          </a:xfrm>
          <a:prstGeom prst="rect">
            <a:avLst/>
          </a:prstGeom>
          <a:noFill/>
        </p:spPr>
        <p:txBody>
          <a:bodyPr wrap="square" rtlCol="0">
            <a:spAutoFit/>
          </a:bodyPr>
          <a:lstStyle/>
          <a:p>
            <a:r>
              <a:rPr lang="en-US" dirty="0"/>
              <a:t>6,500 knowledge fields being defined.</a:t>
            </a:r>
          </a:p>
          <a:p>
            <a:pPr marL="285750" indent="-285750">
              <a:buFont typeface="Arial" charset="0"/>
              <a:buChar char="•"/>
            </a:pPr>
            <a:r>
              <a:rPr lang="en-US" dirty="0"/>
              <a:t>Combination of</a:t>
            </a:r>
          </a:p>
          <a:p>
            <a:pPr marL="742950" lvl="1" indent="-285750">
              <a:buFont typeface="Arial" charset="0"/>
              <a:buChar char="•"/>
            </a:pPr>
            <a:r>
              <a:rPr lang="en-US" dirty="0"/>
              <a:t>Concepts of </a:t>
            </a:r>
            <a:r>
              <a:rPr lang="en-US" dirty="0" err="1"/>
              <a:t>ontical</a:t>
            </a:r>
            <a:r>
              <a:rPr lang="en-US" dirty="0"/>
              <a:t> level objects</a:t>
            </a:r>
            <a:br>
              <a:rPr lang="en-US" dirty="0"/>
            </a:br>
            <a:r>
              <a:rPr lang="en-US" sz="1400" dirty="0"/>
              <a:t>(</a:t>
            </a:r>
            <a:r>
              <a:rPr lang="en-US" sz="1400" dirty="0" err="1"/>
              <a:t>Ontical</a:t>
            </a:r>
            <a:r>
              <a:rPr lang="en-US" sz="1400" dirty="0"/>
              <a:t> refers to a particular area of Being)</a:t>
            </a:r>
          </a:p>
          <a:p>
            <a:pPr marL="742950" lvl="1" indent="-285750">
              <a:buFont typeface="Arial" charset="0"/>
              <a:buChar char="•"/>
            </a:pPr>
            <a:r>
              <a:rPr lang="en-US" dirty="0"/>
              <a:t>&amp; categorical concepts and its subdivisions</a:t>
            </a:r>
          </a:p>
        </p:txBody>
      </p:sp>
      <p:sp>
        <p:nvSpPr>
          <p:cNvPr id="17" name="Right Brace 16"/>
          <p:cNvSpPr/>
          <p:nvPr/>
        </p:nvSpPr>
        <p:spPr>
          <a:xfrm>
            <a:off x="5571552" y="2348880"/>
            <a:ext cx="559302" cy="3456384"/>
          </a:xfrm>
          <a:prstGeom prst="rightBrace">
            <a:avLst>
              <a:gd name="adj1" fmla="val 8333"/>
              <a:gd name="adj2" fmla="val 177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feld 14"/>
          <p:cNvSpPr txBox="1"/>
          <p:nvPr/>
        </p:nvSpPr>
        <p:spPr>
          <a:xfrm>
            <a:off x="7286612" y="6581001"/>
            <a:ext cx="1857388" cy="276999"/>
          </a:xfrm>
          <a:prstGeom prst="rect">
            <a:avLst/>
          </a:prstGeom>
          <a:solidFill>
            <a:schemeClr val="bg1"/>
          </a:solidFill>
        </p:spPr>
        <p:txBody>
          <a:bodyPr wrap="square" rtlCol="0">
            <a:spAutoFit/>
          </a:bodyPr>
          <a:lstStyle/>
          <a:p>
            <a:pPr algn="r"/>
            <a:r>
              <a:rPr lang="de-DE" sz="1200" b="0" dirty="0">
                <a:solidFill>
                  <a:schemeClr val="bg1">
                    <a:lumMod val="50000"/>
                  </a:schemeClr>
                </a:solidFill>
              </a:rPr>
              <a:t>Co-</a:t>
            </a: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Marcia Zeng</a:t>
            </a:r>
          </a:p>
        </p:txBody>
      </p:sp>
    </p:spTree>
    <p:extLst>
      <p:ext uri="{BB962C8B-B14F-4D97-AF65-F5344CB8AC3E}">
        <p14:creationId xmlns:p14="http://schemas.microsoft.com/office/powerpoint/2010/main" val="13514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heckerboard(across)">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heckerboard(across)">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heckerboard(across)">
                                      <p:cBhvr>
                                        <p:cTn id="34" dur="500"/>
                                        <p:tgtEl>
                                          <p:spTgt spid="17"/>
                                        </p:tgtEl>
                                      </p:cBhvr>
                                    </p:animEffect>
                                  </p:childTnLst>
                                </p:cTn>
                              </p:par>
                            </p:childTnLst>
                          </p:cTn>
                        </p:par>
                        <p:par>
                          <p:cTn id="35" fill="hold">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checkerboard(across)">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3"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11:34</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19</a:t>
            </a:fld>
            <a:endParaRPr lang="de-DE" dirty="0"/>
          </a:p>
        </p:txBody>
      </p:sp>
      <p:sp>
        <p:nvSpPr>
          <p:cNvPr id="6" name="Inhaltsplatzhalter 5"/>
          <p:cNvSpPr>
            <a:spLocks noGrp="1"/>
          </p:cNvSpPr>
          <p:nvPr>
            <p:ph idx="1"/>
          </p:nvPr>
        </p:nvSpPr>
        <p:spPr>
          <a:xfrm>
            <a:off x="0" y="1600200"/>
            <a:ext cx="9252520" cy="4686320"/>
          </a:xfrm>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8" name="Untertitel 2"/>
          <p:cNvSpPr txBox="1">
            <a:spLocks/>
          </p:cNvSpPr>
          <p:nvPr/>
        </p:nvSpPr>
        <p:spPr>
          <a:xfrm>
            <a:off x="912520" y="2780928"/>
            <a:ext cx="8231480" cy="4750543"/>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defRPr/>
            </a:pPr>
            <a:r>
              <a:rPr lang="en-US" sz="2800" dirty="0"/>
              <a:t>Reality will always imply </a:t>
            </a:r>
            <a:r>
              <a:rPr lang="en-US" sz="2800" b="1" u="sng" dirty="0"/>
              <a:t>conceptual co</a:t>
            </a:r>
            <a:r>
              <a:rPr lang="en-US" sz="2800" dirty="0"/>
              <a:t>nventions, </a:t>
            </a:r>
          </a:p>
          <a:p>
            <a:pPr marL="342900" lvl="0" indent="-342900">
              <a:spcBef>
                <a:spcPct val="20000"/>
              </a:spcBef>
              <a:buFont typeface="Arial" pitchFamily="34" charset="0"/>
              <a:buChar char="•"/>
              <a:defRPr/>
            </a:pPr>
            <a:endParaRPr lang="en-US" sz="2800" dirty="0"/>
          </a:p>
          <a:p>
            <a:pPr marL="342900" lvl="0" indent="-342900">
              <a:spcBef>
                <a:spcPct val="20000"/>
              </a:spcBef>
              <a:buFont typeface="Arial" pitchFamily="34" charset="0"/>
              <a:buChar char="•"/>
              <a:defRPr/>
            </a:pPr>
            <a:r>
              <a:rPr lang="en-US" sz="2800" dirty="0"/>
              <a:t>and </a:t>
            </a:r>
            <a:r>
              <a:rPr lang="en-US" sz="2800" b="1" u="sng" dirty="0"/>
              <a:t>culture</a:t>
            </a:r>
            <a:r>
              <a:rPr lang="en-US" sz="2800" dirty="0"/>
              <a:t> is found in the proper order of things </a:t>
            </a:r>
          </a:p>
          <a:p>
            <a:pPr marL="342900" lvl="0" indent="-342900">
              <a:spcBef>
                <a:spcPct val="20000"/>
              </a:spcBef>
              <a:buFont typeface="Arial" pitchFamily="34" charset="0"/>
              <a:buChar char="•"/>
              <a:defRPr/>
            </a:pPr>
            <a:endParaRPr lang="en-US" sz="2800" dirty="0"/>
          </a:p>
          <a:p>
            <a:pPr marL="342900" lvl="0" indent="-342900">
              <a:spcBef>
                <a:spcPct val="20000"/>
              </a:spcBef>
              <a:buFont typeface="Arial" pitchFamily="34" charset="0"/>
              <a:buChar char="•"/>
              <a:defRPr/>
            </a:pPr>
            <a:r>
              <a:rPr lang="en-US" sz="2800" dirty="0"/>
              <a:t>and said order of things is conceived as something which is </a:t>
            </a:r>
            <a:r>
              <a:rPr lang="en-US" sz="2800" b="1" u="sng" dirty="0"/>
              <a:t>imposed, which is given</a:t>
            </a:r>
            <a:r>
              <a:rPr lang="en-US" sz="2800" dirty="0"/>
              <a:t>.</a:t>
            </a:r>
            <a:endParaRPr kumimoji="0" lang="de-DE" sz="280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feld 9"/>
          <p:cNvSpPr txBox="1"/>
          <p:nvPr/>
        </p:nvSpPr>
        <p:spPr>
          <a:xfrm>
            <a:off x="6244175" y="6390376"/>
            <a:ext cx="1857388" cy="461665"/>
          </a:xfrm>
          <a:prstGeom prst="rect">
            <a:avLst/>
          </a:prstGeom>
          <a:solidFill>
            <a:schemeClr val="bg1"/>
          </a:solidFill>
        </p:spPr>
        <p:txBody>
          <a:bodyPr wrap="square" rtlCol="0">
            <a:spAutoFit/>
          </a:bodyPr>
          <a:lstStyle/>
          <a:p>
            <a:pPr algn="r"/>
            <a:r>
              <a:rPr lang="de-DE" sz="1200" b="0" dirty="0">
                <a:solidFill>
                  <a:schemeClr val="bg1">
                    <a:lumMod val="50000"/>
                  </a:schemeClr>
                </a:solidFill>
              </a:rPr>
              <a:t>Co-Panelist: </a:t>
            </a:r>
            <a:r>
              <a:rPr lang="de-DE" sz="1200" b="1" dirty="0"/>
              <a:t>Rosa San Segundo</a:t>
            </a:r>
          </a:p>
        </p:txBody>
      </p:sp>
      <p:sp>
        <p:nvSpPr>
          <p:cNvPr id="11" name="Titel 10"/>
          <p:cNvSpPr>
            <a:spLocks noGrp="1"/>
          </p:cNvSpPr>
          <p:nvPr>
            <p:ph type="title"/>
          </p:nvPr>
        </p:nvSpPr>
        <p:spPr>
          <a:xfrm>
            <a:off x="914400" y="285728"/>
            <a:ext cx="8229600" cy="1143000"/>
          </a:xfrm>
        </p:spPr>
        <p:txBody>
          <a:bodyPr>
            <a:normAutofit/>
          </a:bodyPr>
          <a:lstStyle/>
          <a:p>
            <a:pPr lvl="0"/>
            <a:r>
              <a:rPr lang="en-US" sz="4000" b="1" dirty="0">
                <a:ea typeface="Calibri"/>
                <a:cs typeface="Times New Roman"/>
              </a:rPr>
              <a:t>II.  KOSs types. Critical aspects</a:t>
            </a:r>
            <a:endParaRPr lang="de-DE" sz="4000" b="1" dirty="0"/>
          </a:p>
        </p:txBody>
      </p:sp>
      <mc:AlternateContent xmlns:mc="http://schemas.openxmlformats.org/markup-compatibility/2006">
        <mc:Choice xmlns:pslz="http://schemas.microsoft.com/office/powerpoint/2016/slidezoom" Requires="pslz">
          <p:graphicFrame>
            <p:nvGraphicFramePr>
              <p:cNvPr id="9" name="Vista general de diapositiva 8">
                <a:extLst>
                  <a:ext uri="{FF2B5EF4-FFF2-40B4-BE49-F238E27FC236}">
                    <a16:creationId xmlns:a16="http://schemas.microsoft.com/office/drawing/2014/main" id="{32B0ED81-E584-4638-A62D-3A1F49905F42}"/>
                  </a:ext>
                </a:extLst>
              </p:cNvPr>
              <p:cNvGraphicFramePr>
                <a:graphicFrameLocks noChangeAspect="1"/>
              </p:cNvGraphicFramePr>
              <p:nvPr/>
            </p:nvGraphicFramePr>
            <p:xfrm>
              <a:off x="-3014003" y="6155336"/>
              <a:ext cx="2286000" cy="1714500"/>
            </p:xfrm>
            <a:graphic>
              <a:graphicData uri="http://schemas.microsoft.com/office/powerpoint/2016/slidezoom">
                <pslz:sldZm>
                  <pslz:sldZmObj sldId="311" cId="2347632204">
                    <pslz:zmPr id="{313BDB4B-056D-4CE2-AB2D-4D422E46F1E0}"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9" name="Vista general de diapositiva 8">
                <a:hlinkClick r:id="rId3" action="ppaction://hlinksldjump"/>
                <a:extLst>
                  <a:ext uri="{FF2B5EF4-FFF2-40B4-BE49-F238E27FC236}">
                    <a16:creationId xmlns:a16="http://schemas.microsoft.com/office/drawing/2014/main" id="{32B0ED81-E584-4638-A62D-3A1F49905F42}"/>
                  </a:ext>
                </a:extLst>
              </p:cNvPr>
              <p:cNvPicPr>
                <a:picLocks noGrp="1" noRot="1" noChangeAspect="1" noMove="1" noResize="1" noEditPoints="1" noAdjustHandles="1" noChangeArrowheads="1" noChangeShapeType="1"/>
              </p:cNvPicPr>
              <p:nvPr/>
            </p:nvPicPr>
            <p:blipFill>
              <a:blip r:embed="rId2"/>
              <a:stretch>
                <a:fillRect/>
              </a:stretch>
            </p:blipFill>
            <p:spPr>
              <a:xfrm>
                <a:off x="-3014003" y="6155336"/>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34763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fontScale="90000"/>
          </a:bodyPr>
          <a:lstStyle/>
          <a:p>
            <a:r>
              <a:rPr lang="de-DE" b="1" dirty="0"/>
              <a:t>Dr. Ingetraut </a:t>
            </a:r>
            <a:r>
              <a:rPr lang="de-DE" b="1" dirty="0" err="1"/>
              <a:t>Dahlberg</a:t>
            </a:r>
            <a:br>
              <a:rPr lang="de-DE" dirty="0"/>
            </a:br>
            <a:r>
              <a:rPr lang="de-DE" dirty="0"/>
              <a:t>Ϯ 24.10.2017</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a:t>
            </a:fld>
            <a:endParaRPr lang="de-DE" dirty="0"/>
          </a:p>
        </p:txBody>
      </p:sp>
      <p:sp>
        <p:nvSpPr>
          <p:cNvPr id="6" name="Inhaltsplatzhalter 5"/>
          <p:cNvSpPr>
            <a:spLocks noGrp="1"/>
          </p:cNvSpPr>
          <p:nvPr>
            <p:ph idx="1"/>
          </p:nvPr>
        </p:nvSpPr>
        <p:spPr>
          <a:xfrm>
            <a:off x="428596" y="1714488"/>
            <a:ext cx="8229600" cy="4686320"/>
          </a:xfrm>
        </p:spPr>
        <p:txBody>
          <a:bodyPr>
            <a:normAutofit fontScale="55000" lnSpcReduction="20000"/>
          </a:bodyPr>
          <a:lstStyle/>
          <a:p>
            <a:endParaRPr lang="de-DE" dirty="0"/>
          </a:p>
          <a:p>
            <a:endParaRPr lang="de-DE" dirty="0"/>
          </a:p>
          <a:p>
            <a:r>
              <a:rPr lang="de-DE" dirty="0"/>
              <a:t>1927, 20th </a:t>
            </a:r>
            <a:r>
              <a:rPr lang="de-DE" dirty="0" err="1"/>
              <a:t>February</a:t>
            </a:r>
            <a:r>
              <a:rPr lang="de-DE" dirty="0"/>
              <a:t>  </a:t>
            </a:r>
            <a:r>
              <a:rPr lang="de-DE" dirty="0" err="1"/>
              <a:t>born</a:t>
            </a:r>
            <a:r>
              <a:rPr lang="de-DE" dirty="0"/>
              <a:t> </a:t>
            </a:r>
            <a:r>
              <a:rPr lang="de-DE" dirty="0" err="1"/>
              <a:t>as</a:t>
            </a:r>
            <a:r>
              <a:rPr lang="de-DE" dirty="0"/>
              <a:t> Ingetraut </a:t>
            </a:r>
            <a:r>
              <a:rPr lang="de-DE" dirty="0" err="1"/>
              <a:t>Gessler</a:t>
            </a:r>
            <a:r>
              <a:rPr lang="de-DE" dirty="0"/>
              <a:t> in </a:t>
            </a:r>
            <a:r>
              <a:rPr lang="de-DE" b="1" dirty="0"/>
              <a:t>Cologne</a:t>
            </a:r>
            <a:r>
              <a:rPr lang="de-DE" dirty="0"/>
              <a:t>, Germany </a:t>
            </a:r>
          </a:p>
          <a:p>
            <a:r>
              <a:rPr lang="en-US" dirty="0"/>
              <a:t>studied </a:t>
            </a:r>
            <a:r>
              <a:rPr lang="en-US" b="1" dirty="0"/>
              <a:t>Philosophy</a:t>
            </a:r>
            <a:r>
              <a:rPr lang="en-US" dirty="0"/>
              <a:t>, Catholic Theology, English Studies and Physics</a:t>
            </a:r>
            <a:endParaRPr lang="de-DE" dirty="0"/>
          </a:p>
          <a:p>
            <a:r>
              <a:rPr lang="de-DE" dirty="0"/>
              <a:t>1962/63 Scientific </a:t>
            </a:r>
            <a:r>
              <a:rPr lang="de-DE" b="1" dirty="0" err="1"/>
              <a:t>Documentalist</a:t>
            </a:r>
            <a:endParaRPr lang="de-DE" b="1" dirty="0"/>
          </a:p>
          <a:p>
            <a:r>
              <a:rPr lang="de-DE" dirty="0"/>
              <a:t>1964/65 </a:t>
            </a:r>
            <a:r>
              <a:rPr lang="en-US" dirty="0"/>
              <a:t>head of the </a:t>
            </a:r>
            <a:r>
              <a:rPr lang="en-US" b="1" dirty="0"/>
              <a:t>DGD</a:t>
            </a:r>
            <a:r>
              <a:rPr lang="en-US" dirty="0"/>
              <a:t> Library and Documentation Center, Frankfurt</a:t>
            </a:r>
            <a:endParaRPr lang="de-DE" dirty="0"/>
          </a:p>
          <a:p>
            <a:r>
              <a:rPr lang="de-DE" dirty="0"/>
              <a:t>1967-1969 </a:t>
            </a:r>
            <a:r>
              <a:rPr lang="de-DE" dirty="0" err="1"/>
              <a:t>at</a:t>
            </a:r>
            <a:r>
              <a:rPr lang="de-DE" dirty="0"/>
              <a:t> </a:t>
            </a:r>
            <a:r>
              <a:rPr lang="de-DE" b="1" dirty="0"/>
              <a:t>FID</a:t>
            </a:r>
            <a:r>
              <a:rPr lang="de-DE" dirty="0"/>
              <a:t> </a:t>
            </a:r>
            <a:r>
              <a:rPr lang="de-DE" dirty="0" err="1"/>
              <a:t>chair</a:t>
            </a:r>
            <a:r>
              <a:rPr lang="de-DE" dirty="0"/>
              <a:t> </a:t>
            </a:r>
            <a:r>
              <a:rPr lang="de-DE" dirty="0" err="1"/>
              <a:t>of</a:t>
            </a:r>
            <a:r>
              <a:rPr lang="de-DE" dirty="0"/>
              <a:t> Revision </a:t>
            </a:r>
            <a:r>
              <a:rPr lang="de-DE" dirty="0" err="1"/>
              <a:t>Committee</a:t>
            </a:r>
            <a:r>
              <a:rPr lang="de-DE" dirty="0"/>
              <a:t> UDC-03/04 (Common </a:t>
            </a:r>
            <a:r>
              <a:rPr lang="de-DE" dirty="0" err="1"/>
              <a:t>auxiliaries</a:t>
            </a:r>
            <a:r>
              <a:rPr lang="de-DE" dirty="0"/>
              <a:t> </a:t>
            </a:r>
            <a:r>
              <a:rPr lang="de-DE" dirty="0" err="1"/>
              <a:t>of</a:t>
            </a:r>
            <a:r>
              <a:rPr lang="de-DE" dirty="0"/>
              <a:t> </a:t>
            </a:r>
            <a:r>
              <a:rPr lang="de-DE" dirty="0" err="1"/>
              <a:t>materials</a:t>
            </a:r>
            <a:r>
              <a:rPr lang="de-DE" dirty="0"/>
              <a:t> </a:t>
            </a:r>
            <a:r>
              <a:rPr lang="de-DE" dirty="0" err="1"/>
              <a:t>and</a:t>
            </a:r>
            <a:r>
              <a:rPr lang="de-DE" dirty="0"/>
              <a:t> Common </a:t>
            </a:r>
            <a:r>
              <a:rPr lang="de-DE" dirty="0" err="1"/>
              <a:t>auxiliaries</a:t>
            </a:r>
            <a:r>
              <a:rPr lang="de-DE" dirty="0"/>
              <a:t> </a:t>
            </a:r>
            <a:r>
              <a:rPr lang="de-DE" dirty="0" err="1"/>
              <a:t>of</a:t>
            </a:r>
            <a:r>
              <a:rPr lang="de-DE" dirty="0"/>
              <a:t> </a:t>
            </a:r>
            <a:r>
              <a:rPr lang="de-DE" dirty="0" err="1"/>
              <a:t>relations</a:t>
            </a:r>
            <a:r>
              <a:rPr lang="de-DE" dirty="0"/>
              <a:t>, </a:t>
            </a:r>
            <a:r>
              <a:rPr lang="de-DE" dirty="0" err="1"/>
              <a:t>processes</a:t>
            </a:r>
            <a:r>
              <a:rPr lang="de-DE" dirty="0"/>
              <a:t> </a:t>
            </a:r>
            <a:r>
              <a:rPr lang="de-DE" dirty="0" err="1"/>
              <a:t>and</a:t>
            </a:r>
            <a:r>
              <a:rPr lang="de-DE" dirty="0"/>
              <a:t> </a:t>
            </a:r>
            <a:r>
              <a:rPr lang="de-DE" dirty="0" err="1"/>
              <a:t>operations</a:t>
            </a:r>
            <a:r>
              <a:rPr lang="de-DE" dirty="0"/>
              <a:t>)</a:t>
            </a:r>
          </a:p>
          <a:p>
            <a:r>
              <a:rPr lang="de-DE" dirty="0"/>
              <a:t>1973 </a:t>
            </a:r>
            <a:r>
              <a:rPr lang="de-DE" dirty="0" err="1"/>
              <a:t>Doctor</a:t>
            </a:r>
            <a:r>
              <a:rPr lang="de-DE" dirty="0"/>
              <a:t> </a:t>
            </a:r>
            <a:r>
              <a:rPr lang="de-DE" dirty="0" err="1"/>
              <a:t>of</a:t>
            </a:r>
            <a:r>
              <a:rPr lang="de-DE" dirty="0"/>
              <a:t> </a:t>
            </a:r>
            <a:r>
              <a:rPr lang="de-DE" dirty="0" err="1"/>
              <a:t>Philosophy</a:t>
            </a:r>
            <a:r>
              <a:rPr lang="de-DE" dirty="0"/>
              <a:t> </a:t>
            </a:r>
            <a:r>
              <a:rPr lang="de-DE" b="1" dirty="0" err="1"/>
              <a:t>PhD</a:t>
            </a:r>
            <a:r>
              <a:rPr lang="de-DE" dirty="0"/>
              <a:t> (</a:t>
            </a:r>
            <a:r>
              <a:rPr lang="de-DE" b="1" dirty="0" err="1"/>
              <a:t>dissertation</a:t>
            </a:r>
            <a:r>
              <a:rPr lang="de-DE" dirty="0"/>
              <a:t> =&gt; Grundlagen universaler Wissensordnung, 1974)</a:t>
            </a:r>
          </a:p>
          <a:p>
            <a:r>
              <a:rPr lang="de-DE" dirty="0"/>
              <a:t>1974 </a:t>
            </a:r>
            <a:r>
              <a:rPr lang="de-DE" dirty="0" err="1"/>
              <a:t>Founding</a:t>
            </a:r>
            <a:r>
              <a:rPr lang="de-DE" dirty="0"/>
              <a:t> Editor </a:t>
            </a:r>
            <a:r>
              <a:rPr lang="de-DE" dirty="0" err="1"/>
              <a:t>of</a:t>
            </a:r>
            <a:r>
              <a:rPr lang="de-DE" dirty="0"/>
              <a:t> </a:t>
            </a:r>
            <a:r>
              <a:rPr lang="de-DE" dirty="0" err="1"/>
              <a:t>journal</a:t>
            </a:r>
            <a:r>
              <a:rPr lang="de-DE" dirty="0"/>
              <a:t> International </a:t>
            </a:r>
            <a:r>
              <a:rPr lang="de-DE" dirty="0" err="1"/>
              <a:t>Classification</a:t>
            </a:r>
            <a:r>
              <a:rPr lang="de-DE" dirty="0"/>
              <a:t> </a:t>
            </a:r>
            <a:r>
              <a:rPr lang="de-DE" b="1" dirty="0"/>
              <a:t>IC </a:t>
            </a:r>
            <a:r>
              <a:rPr lang="de-DE" dirty="0"/>
              <a:t>(1993 =&gt; </a:t>
            </a:r>
            <a:r>
              <a:rPr lang="de-DE" dirty="0" err="1"/>
              <a:t>Knowledge</a:t>
            </a:r>
            <a:r>
              <a:rPr lang="de-DE" dirty="0"/>
              <a:t> </a:t>
            </a:r>
            <a:r>
              <a:rPr lang="de-DE" dirty="0" err="1"/>
              <a:t>Organization</a:t>
            </a:r>
            <a:r>
              <a:rPr lang="de-DE" dirty="0"/>
              <a:t> </a:t>
            </a:r>
            <a:r>
              <a:rPr lang="de-DE" b="1" dirty="0"/>
              <a:t>KO</a:t>
            </a:r>
            <a:r>
              <a:rPr lang="de-DE" dirty="0"/>
              <a:t> )</a:t>
            </a:r>
          </a:p>
          <a:p>
            <a:r>
              <a:rPr lang="de-DE" dirty="0"/>
              <a:t>1977 Gesellschaft für Klassifikation (</a:t>
            </a:r>
            <a:r>
              <a:rPr lang="de-DE" b="1" dirty="0" err="1"/>
              <a:t>GfKl</a:t>
            </a:r>
            <a:r>
              <a:rPr lang="de-DE" dirty="0"/>
              <a:t>, German Society </a:t>
            </a:r>
            <a:r>
              <a:rPr lang="de-DE" dirty="0" err="1"/>
              <a:t>for</a:t>
            </a:r>
            <a:r>
              <a:rPr lang="de-DE" dirty="0"/>
              <a:t> </a:t>
            </a:r>
            <a:r>
              <a:rPr lang="de-DE" dirty="0" err="1"/>
              <a:t>Classification</a:t>
            </a:r>
            <a:r>
              <a:rPr lang="de-DE" dirty="0"/>
              <a:t>) </a:t>
            </a:r>
          </a:p>
          <a:p>
            <a:r>
              <a:rPr lang="de-DE" dirty="0"/>
              <a:t>1979 </a:t>
            </a:r>
            <a:r>
              <a:rPr lang="de-DE" b="1" dirty="0"/>
              <a:t>INDEKS</a:t>
            </a:r>
            <a:r>
              <a:rPr lang="de-DE" dirty="0"/>
              <a:t> </a:t>
            </a:r>
            <a:r>
              <a:rPr lang="de-DE" dirty="0" err="1"/>
              <a:t>publishing</a:t>
            </a:r>
            <a:r>
              <a:rPr lang="de-DE" dirty="0"/>
              <a:t> </a:t>
            </a:r>
            <a:r>
              <a:rPr lang="de-DE" dirty="0" err="1"/>
              <a:t>house</a:t>
            </a:r>
            <a:r>
              <a:rPr lang="de-DE" dirty="0"/>
              <a:t> (1997 =&gt; </a:t>
            </a:r>
            <a:r>
              <a:rPr lang="de-DE" dirty="0" err="1"/>
              <a:t>part</a:t>
            </a:r>
            <a:r>
              <a:rPr lang="de-DE" dirty="0"/>
              <a:t> </a:t>
            </a:r>
            <a:r>
              <a:rPr lang="de-DE" dirty="0" err="1"/>
              <a:t>of</a:t>
            </a:r>
            <a:r>
              <a:rPr lang="de-DE" dirty="0"/>
              <a:t> ERGON, 2017 =&gt; </a:t>
            </a:r>
            <a:r>
              <a:rPr lang="de-DE" dirty="0" err="1"/>
              <a:t>part</a:t>
            </a:r>
            <a:r>
              <a:rPr lang="de-DE" dirty="0"/>
              <a:t> </a:t>
            </a:r>
            <a:r>
              <a:rPr lang="de-DE" dirty="0" err="1"/>
              <a:t>of</a:t>
            </a:r>
            <a:r>
              <a:rPr lang="de-DE" dirty="0"/>
              <a:t> NOMOS)</a:t>
            </a:r>
          </a:p>
          <a:p>
            <a:r>
              <a:rPr lang="de-DE" dirty="0"/>
              <a:t>1989 International Society </a:t>
            </a:r>
            <a:r>
              <a:rPr lang="de-DE" dirty="0" err="1"/>
              <a:t>for</a:t>
            </a:r>
            <a:r>
              <a:rPr lang="de-DE" dirty="0"/>
              <a:t> </a:t>
            </a:r>
            <a:r>
              <a:rPr lang="de-DE" dirty="0" err="1"/>
              <a:t>Knowledge</a:t>
            </a:r>
            <a:r>
              <a:rPr lang="de-DE" dirty="0"/>
              <a:t> </a:t>
            </a:r>
            <a:r>
              <a:rPr lang="de-DE" dirty="0" err="1"/>
              <a:t>Organization</a:t>
            </a:r>
            <a:r>
              <a:rPr lang="de-DE" dirty="0"/>
              <a:t> (</a:t>
            </a:r>
            <a:r>
              <a:rPr lang="de-DE" b="1" dirty="0"/>
              <a:t>ISKO</a:t>
            </a:r>
            <a:r>
              <a:rPr lang="de-DE" dirty="0"/>
              <a:t>)</a:t>
            </a:r>
          </a:p>
          <a:p>
            <a:r>
              <a:rPr lang="de-DE" dirty="0"/>
              <a:t>2014 </a:t>
            </a:r>
            <a:r>
              <a:rPr lang="de-DE" b="1" dirty="0" err="1"/>
              <a:t>Book</a:t>
            </a:r>
            <a:r>
              <a:rPr lang="de-DE" dirty="0"/>
              <a:t> „Wissensorganisation: Entwicklung, Aufgabe, Anwendung, Zukunft“ (</a:t>
            </a:r>
            <a:r>
              <a:rPr lang="en-US" dirty="0"/>
              <a:t>Knowledge Organization: Development, Task, Application, Future)</a:t>
            </a:r>
            <a:endParaRPr lang="de-DE" dirty="0"/>
          </a:p>
        </p:txBody>
      </p:sp>
      <p:sp>
        <p:nvSpPr>
          <p:cNvPr id="8" name="Textfeld 7"/>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11:34</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20</a:t>
            </a:fld>
            <a:endParaRPr lang="de-DE" dirty="0"/>
          </a:p>
        </p:txBody>
      </p:sp>
      <p:sp>
        <p:nvSpPr>
          <p:cNvPr id="6" name="Inhaltsplatzhalter 5"/>
          <p:cNvSpPr>
            <a:spLocks noGrp="1"/>
          </p:cNvSpPr>
          <p:nvPr>
            <p:ph idx="1"/>
          </p:nvPr>
        </p:nvSpPr>
        <p:spPr>
          <a:xfrm>
            <a:off x="457200" y="1600200"/>
            <a:ext cx="8579296" cy="4686320"/>
          </a:xfrm>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8" name="Untertitel 2"/>
          <p:cNvSpPr txBox="1">
            <a:spLocks/>
          </p:cNvSpPr>
          <p:nvPr/>
        </p:nvSpPr>
        <p:spPr>
          <a:xfrm>
            <a:off x="478302" y="2536656"/>
            <a:ext cx="8208498" cy="4686320"/>
          </a:xfrm>
          <a:prstGeom prst="rect">
            <a:avLst/>
          </a:prstGeom>
        </p:spPr>
        <p:txBody>
          <a:bodyPr vert="horz" lIns="91440" tIns="45720" rIns="91440" bIns="45720" rtlCol="0">
            <a:noAutofit/>
          </a:bodyPr>
          <a:lstStyle/>
          <a:p>
            <a:pPr marL="342900" lvl="0" indent="-342900" algn="just">
              <a:spcBef>
                <a:spcPct val="20000"/>
              </a:spcBef>
              <a:buFont typeface="Arial" pitchFamily="34" charset="0"/>
              <a:buChar char="•"/>
              <a:defRPr/>
            </a:pPr>
            <a:r>
              <a:rPr lang="en-US" sz="2800" dirty="0"/>
              <a:t>The idea of organizing knowledge and the </a:t>
            </a:r>
            <a:r>
              <a:rPr lang="en-US" sz="2800" b="1" u="sng" dirty="0"/>
              <a:t>determinism in classification structures implicitly </a:t>
            </a:r>
            <a:r>
              <a:rPr lang="en-US" sz="2800" dirty="0"/>
              <a:t>involve certain limits which are translated into a General Theory on the Classification of Knowledge,</a:t>
            </a:r>
          </a:p>
          <a:p>
            <a:pPr marL="342900" lvl="0" indent="-342900" algn="just">
              <a:spcBef>
                <a:spcPct val="20000"/>
              </a:spcBef>
              <a:buFont typeface="Arial" pitchFamily="34" charset="0"/>
              <a:buChar char="•"/>
              <a:defRPr/>
            </a:pPr>
            <a:endParaRPr lang="en-US" sz="2800" dirty="0"/>
          </a:p>
          <a:p>
            <a:pPr marL="342900" lvl="0" indent="-342900" algn="just">
              <a:spcBef>
                <a:spcPct val="20000"/>
              </a:spcBef>
              <a:buFont typeface="Arial" pitchFamily="34" charset="0"/>
              <a:buChar char="•"/>
              <a:defRPr/>
            </a:pPr>
            <a:r>
              <a:rPr lang="en-US" sz="2800" dirty="0"/>
              <a:t> given that classification responds to specific parameters and structures more than to a theoretical concept.</a:t>
            </a:r>
            <a:endParaRPr kumimoji="0" lang="de-DE" sz="280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feld 9"/>
          <p:cNvSpPr txBox="1"/>
          <p:nvPr/>
        </p:nvSpPr>
        <p:spPr>
          <a:xfrm>
            <a:off x="6244175" y="6390376"/>
            <a:ext cx="1857388" cy="461665"/>
          </a:xfrm>
          <a:prstGeom prst="rect">
            <a:avLst/>
          </a:prstGeom>
          <a:solidFill>
            <a:schemeClr val="bg1"/>
          </a:solidFill>
        </p:spPr>
        <p:txBody>
          <a:bodyPr wrap="square" rtlCol="0">
            <a:spAutoFit/>
          </a:bodyPr>
          <a:lstStyle/>
          <a:p>
            <a:pPr algn="r"/>
            <a:r>
              <a:rPr lang="de-DE" sz="1200" b="0" dirty="0">
                <a:solidFill>
                  <a:schemeClr val="bg1">
                    <a:lumMod val="50000"/>
                  </a:schemeClr>
                </a:solidFill>
              </a:rPr>
              <a:t>Co-Panelist: </a:t>
            </a:r>
            <a:r>
              <a:rPr lang="de-DE" sz="1200" b="1" dirty="0"/>
              <a:t>Rosa San Segundo</a:t>
            </a:r>
          </a:p>
        </p:txBody>
      </p:sp>
      <p:sp>
        <p:nvSpPr>
          <p:cNvPr id="11" name="Titel 10"/>
          <p:cNvSpPr>
            <a:spLocks noGrp="1"/>
          </p:cNvSpPr>
          <p:nvPr>
            <p:ph type="title"/>
          </p:nvPr>
        </p:nvSpPr>
        <p:spPr>
          <a:xfrm>
            <a:off x="914400" y="285728"/>
            <a:ext cx="8229600" cy="1143000"/>
          </a:xfrm>
        </p:spPr>
        <p:txBody>
          <a:bodyPr>
            <a:normAutofit/>
          </a:bodyPr>
          <a:lstStyle/>
          <a:p>
            <a:pPr lvl="0"/>
            <a:r>
              <a:rPr lang="en-US" sz="4000" b="1" dirty="0">
                <a:ea typeface="Calibri"/>
                <a:cs typeface="Times New Roman"/>
              </a:rPr>
              <a:t>II.  KOSs types. . Critical aspects</a:t>
            </a:r>
            <a:endParaRPr lang="de-DE" sz="4000" b="1" dirty="0"/>
          </a:p>
        </p:txBody>
      </p:sp>
    </p:spTree>
    <p:extLst>
      <p:ext uri="{BB962C8B-B14F-4D97-AF65-F5344CB8AC3E}">
        <p14:creationId xmlns:p14="http://schemas.microsoft.com/office/powerpoint/2010/main" val="94618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11:34</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21</a:t>
            </a:fld>
            <a:endParaRPr lang="de-DE" dirty="0"/>
          </a:p>
        </p:txBody>
      </p:sp>
      <p:sp>
        <p:nvSpPr>
          <p:cNvPr id="6" name="Inhaltsplatzhalter 5"/>
          <p:cNvSpPr>
            <a:spLocks noGrp="1"/>
          </p:cNvSpPr>
          <p:nvPr>
            <p:ph idx="1"/>
          </p:nvPr>
        </p:nvSpPr>
        <p:spPr>
          <a:xfrm>
            <a:off x="457200" y="1600200"/>
            <a:ext cx="8795320" cy="4686320"/>
          </a:xfrm>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8" name="Untertitel 2"/>
          <p:cNvSpPr txBox="1">
            <a:spLocks/>
          </p:cNvSpPr>
          <p:nvPr/>
        </p:nvSpPr>
        <p:spPr>
          <a:xfrm>
            <a:off x="912520" y="2780928"/>
            <a:ext cx="8231480" cy="4750543"/>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defRPr/>
            </a:pPr>
            <a:r>
              <a:rPr lang="en-US" sz="2800" dirty="0"/>
              <a:t>The classification of things is a reflection of their classification by man, and this is what determines classification  structures. </a:t>
            </a:r>
          </a:p>
          <a:p>
            <a:pPr marL="342900" lvl="0" indent="-342900">
              <a:spcBef>
                <a:spcPct val="20000"/>
              </a:spcBef>
              <a:buFont typeface="Arial" pitchFamily="34" charset="0"/>
              <a:buChar char="•"/>
              <a:defRPr/>
            </a:pPr>
            <a:endParaRPr lang="en-US" sz="2800" dirty="0"/>
          </a:p>
          <a:p>
            <a:pPr marL="342900" lvl="0" indent="-342900">
              <a:spcBef>
                <a:spcPct val="20000"/>
              </a:spcBef>
              <a:buFont typeface="Arial" pitchFamily="34" charset="0"/>
              <a:buChar char="•"/>
              <a:defRPr/>
            </a:pPr>
            <a:r>
              <a:rPr lang="en-US" sz="2800" dirty="0"/>
              <a:t>The classification and organization of knowledge are presented to us as an </a:t>
            </a:r>
            <a:r>
              <a:rPr lang="en-US" sz="2800" b="1" u="sng" dirty="0"/>
              <a:t>artificial construct or as a useful fiction</a:t>
            </a:r>
            <a:r>
              <a:rPr lang="en-US" sz="2800" b="1" dirty="0"/>
              <a:t> </a:t>
            </a:r>
            <a:r>
              <a:rPr lang="en-US" sz="2800" dirty="0"/>
              <a:t>elaborated by man</a:t>
            </a:r>
            <a:endParaRPr kumimoji="0" lang="de-DE"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feld 9"/>
          <p:cNvSpPr txBox="1"/>
          <p:nvPr/>
        </p:nvSpPr>
        <p:spPr>
          <a:xfrm>
            <a:off x="6244175" y="6390376"/>
            <a:ext cx="1857388" cy="461665"/>
          </a:xfrm>
          <a:prstGeom prst="rect">
            <a:avLst/>
          </a:prstGeom>
          <a:solidFill>
            <a:schemeClr val="bg1"/>
          </a:solidFill>
        </p:spPr>
        <p:txBody>
          <a:bodyPr wrap="square" rtlCol="0">
            <a:spAutoFit/>
          </a:bodyPr>
          <a:lstStyle/>
          <a:p>
            <a:pPr algn="r"/>
            <a:r>
              <a:rPr lang="de-DE" sz="1200" b="0" dirty="0">
                <a:solidFill>
                  <a:schemeClr val="bg1">
                    <a:lumMod val="50000"/>
                  </a:schemeClr>
                </a:solidFill>
              </a:rPr>
              <a:t>Co-Panelist: </a:t>
            </a:r>
            <a:r>
              <a:rPr lang="de-DE" sz="1200" b="1" dirty="0"/>
              <a:t>Rosa San Segundo</a:t>
            </a:r>
          </a:p>
        </p:txBody>
      </p:sp>
      <p:sp>
        <p:nvSpPr>
          <p:cNvPr id="11" name="Titel 10"/>
          <p:cNvSpPr>
            <a:spLocks noGrp="1"/>
          </p:cNvSpPr>
          <p:nvPr>
            <p:ph type="title"/>
          </p:nvPr>
        </p:nvSpPr>
        <p:spPr>
          <a:xfrm>
            <a:off x="914400" y="285728"/>
            <a:ext cx="8229600" cy="1143000"/>
          </a:xfrm>
        </p:spPr>
        <p:txBody>
          <a:bodyPr>
            <a:normAutofit/>
          </a:bodyPr>
          <a:lstStyle/>
          <a:p>
            <a:pPr lvl="0"/>
            <a:r>
              <a:rPr lang="en-US" sz="4000" b="1" dirty="0">
                <a:ea typeface="Calibri"/>
                <a:cs typeface="Times New Roman"/>
              </a:rPr>
              <a:t>II.  KOSs types. Critical aspects</a:t>
            </a:r>
            <a:endParaRPr lang="de-DE" sz="4000" b="1" dirty="0"/>
          </a:p>
        </p:txBody>
      </p:sp>
    </p:spTree>
    <p:extLst>
      <p:ext uri="{BB962C8B-B14F-4D97-AF65-F5344CB8AC3E}">
        <p14:creationId xmlns:p14="http://schemas.microsoft.com/office/powerpoint/2010/main" val="642582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11:34</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22</a:t>
            </a:fld>
            <a:endParaRPr lang="de-DE" dirty="0"/>
          </a:p>
        </p:txBody>
      </p:sp>
      <p:sp>
        <p:nvSpPr>
          <p:cNvPr id="6" name="Inhaltsplatzhalter 5"/>
          <p:cNvSpPr>
            <a:spLocks noGrp="1"/>
          </p:cNvSpPr>
          <p:nvPr>
            <p:ph idx="1"/>
          </p:nvPr>
        </p:nvSpPr>
        <p:spPr>
          <a:xfrm>
            <a:off x="457200" y="1600200"/>
            <a:ext cx="8795320" cy="4686320"/>
          </a:xfrm>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8" name="Untertitel 2"/>
          <p:cNvSpPr txBox="1">
            <a:spLocks/>
          </p:cNvSpPr>
          <p:nvPr/>
        </p:nvSpPr>
        <p:spPr>
          <a:xfrm>
            <a:off x="912520" y="2204864"/>
            <a:ext cx="8231480" cy="5326607"/>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defRPr/>
            </a:pPr>
            <a:r>
              <a:rPr lang="en-US" sz="2800" dirty="0"/>
              <a:t>Yet it is this </a:t>
            </a:r>
            <a:r>
              <a:rPr lang="en-US" sz="2800" b="1" u="sng" dirty="0"/>
              <a:t>perpetual obsolescence </a:t>
            </a:r>
            <a:r>
              <a:rPr lang="en-US" sz="2800" dirty="0"/>
              <a:t>that makes our attempts at classification so dynamic.</a:t>
            </a:r>
          </a:p>
          <a:p>
            <a:pPr marL="342900" lvl="0" indent="-342900">
              <a:spcBef>
                <a:spcPct val="20000"/>
              </a:spcBef>
              <a:buFont typeface="Arial" pitchFamily="34" charset="0"/>
              <a:buChar char="•"/>
              <a:defRPr/>
            </a:pPr>
            <a:endParaRPr lang="en-US" sz="2800" dirty="0"/>
          </a:p>
          <a:p>
            <a:pPr marL="342900" lvl="0" indent="-342900">
              <a:spcBef>
                <a:spcPct val="20000"/>
              </a:spcBef>
              <a:buFont typeface="Arial" pitchFamily="34" charset="0"/>
              <a:buChar char="•"/>
              <a:defRPr/>
            </a:pPr>
            <a:r>
              <a:rPr lang="en-US" sz="2800" dirty="0"/>
              <a:t> There are many well-known theories which uphold that any total classification of knowledge will remain insufficient.</a:t>
            </a:r>
            <a:endParaRPr kumimoji="0" lang="de-DE" sz="280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feld 9"/>
          <p:cNvSpPr txBox="1"/>
          <p:nvPr/>
        </p:nvSpPr>
        <p:spPr>
          <a:xfrm>
            <a:off x="6244175" y="6390376"/>
            <a:ext cx="1857388" cy="461665"/>
          </a:xfrm>
          <a:prstGeom prst="rect">
            <a:avLst/>
          </a:prstGeom>
          <a:solidFill>
            <a:schemeClr val="bg1"/>
          </a:solidFill>
        </p:spPr>
        <p:txBody>
          <a:bodyPr wrap="square" rtlCol="0">
            <a:spAutoFit/>
          </a:bodyPr>
          <a:lstStyle/>
          <a:p>
            <a:pPr algn="r"/>
            <a:r>
              <a:rPr lang="de-DE" sz="1200" b="0" dirty="0">
                <a:solidFill>
                  <a:schemeClr val="bg1">
                    <a:lumMod val="50000"/>
                  </a:schemeClr>
                </a:solidFill>
              </a:rPr>
              <a:t>Co-Panelist: </a:t>
            </a:r>
            <a:r>
              <a:rPr lang="de-DE" sz="1200" b="1" dirty="0"/>
              <a:t>Rosa San Segundo</a:t>
            </a:r>
          </a:p>
        </p:txBody>
      </p:sp>
      <p:sp>
        <p:nvSpPr>
          <p:cNvPr id="11" name="Titel 10"/>
          <p:cNvSpPr>
            <a:spLocks noGrp="1"/>
          </p:cNvSpPr>
          <p:nvPr>
            <p:ph type="title"/>
          </p:nvPr>
        </p:nvSpPr>
        <p:spPr>
          <a:xfrm>
            <a:off x="914400" y="285728"/>
            <a:ext cx="8229600" cy="1143000"/>
          </a:xfrm>
        </p:spPr>
        <p:txBody>
          <a:bodyPr>
            <a:normAutofit/>
          </a:bodyPr>
          <a:lstStyle/>
          <a:p>
            <a:pPr lvl="0"/>
            <a:r>
              <a:rPr lang="en-US" sz="4000" b="1" dirty="0">
                <a:ea typeface="Calibri"/>
                <a:cs typeface="Times New Roman"/>
              </a:rPr>
              <a:t>II.  KOSs types. Critical aspects</a:t>
            </a:r>
            <a:endParaRPr lang="de-DE" sz="4000" b="1" dirty="0"/>
          </a:p>
        </p:txBody>
      </p:sp>
    </p:spTree>
    <p:extLst>
      <p:ext uri="{BB962C8B-B14F-4D97-AF65-F5344CB8AC3E}">
        <p14:creationId xmlns:p14="http://schemas.microsoft.com/office/powerpoint/2010/main" val="2622528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2CF85-A93E-42D8-A051-E872D720305A}"/>
              </a:ext>
            </a:extLst>
          </p:cNvPr>
          <p:cNvSpPr>
            <a:spLocks noGrp="1"/>
          </p:cNvSpPr>
          <p:nvPr>
            <p:ph type="title"/>
          </p:nvPr>
        </p:nvSpPr>
        <p:spPr/>
        <p:txBody>
          <a:bodyPr/>
          <a:lstStyle/>
          <a:p>
            <a:r>
              <a:rPr lang="en-US" b="1" dirty="0">
                <a:ea typeface="Calibri"/>
                <a:cs typeface="Times New Roman"/>
              </a:rPr>
              <a:t>II.  KOSs types. Critical aspects</a:t>
            </a:r>
            <a:endParaRPr lang="es-ES" dirty="0"/>
          </a:p>
        </p:txBody>
      </p:sp>
      <p:sp>
        <p:nvSpPr>
          <p:cNvPr id="3" name="Marcador de fecha 2">
            <a:extLst>
              <a:ext uri="{FF2B5EF4-FFF2-40B4-BE49-F238E27FC236}">
                <a16:creationId xmlns:a16="http://schemas.microsoft.com/office/drawing/2014/main" id="{5E203B63-E5F8-4A85-8D0D-DA0462F8AC33}"/>
              </a:ext>
            </a:extLst>
          </p:cNvPr>
          <p:cNvSpPr>
            <a:spLocks noGrp="1"/>
          </p:cNvSpPr>
          <p:nvPr>
            <p:ph type="dt" sz="half" idx="10"/>
          </p:nvPr>
        </p:nvSpPr>
        <p:spPr/>
        <p:txBody>
          <a:bodyPr/>
          <a:lstStyle/>
          <a:p>
            <a:r>
              <a:rPr lang="de-DE" dirty="0"/>
              <a:t>11th July 2018</a:t>
            </a:r>
          </a:p>
        </p:txBody>
      </p:sp>
      <p:sp>
        <p:nvSpPr>
          <p:cNvPr id="4" name="Marcador de pie de página 3">
            <a:extLst>
              <a:ext uri="{FF2B5EF4-FFF2-40B4-BE49-F238E27FC236}">
                <a16:creationId xmlns:a16="http://schemas.microsoft.com/office/drawing/2014/main" id="{3F37755E-A244-4C4D-B071-34EE61BD20EE}"/>
              </a:ext>
            </a:extLst>
          </p:cNvPr>
          <p:cNvSpPr>
            <a:spLocks noGrp="1"/>
          </p:cNvSpPr>
          <p:nvPr>
            <p:ph type="ftr" sz="quarter" idx="11"/>
          </p:nvPr>
        </p:nvSpPr>
        <p:spPr/>
        <p:txBody>
          <a:bodyPr/>
          <a:lstStyle/>
          <a:p>
            <a:endParaRPr lang="de-DE"/>
          </a:p>
          <a:p>
            <a:r>
              <a:rPr lang="de-DE"/>
              <a:t>ISKO 2018 Porto  Dahlberg-Panel</a:t>
            </a:r>
          </a:p>
          <a:p>
            <a:endParaRPr lang="de-DE" dirty="0"/>
          </a:p>
        </p:txBody>
      </p:sp>
      <p:sp>
        <p:nvSpPr>
          <p:cNvPr id="5" name="Marcador de número de diapositiva 4">
            <a:extLst>
              <a:ext uri="{FF2B5EF4-FFF2-40B4-BE49-F238E27FC236}">
                <a16:creationId xmlns:a16="http://schemas.microsoft.com/office/drawing/2014/main" id="{39B218CB-77AE-4B45-87EF-4B3C971A2E3C}"/>
              </a:ext>
            </a:extLst>
          </p:cNvPr>
          <p:cNvSpPr>
            <a:spLocks noGrp="1"/>
          </p:cNvSpPr>
          <p:nvPr>
            <p:ph type="sldNum" sz="quarter" idx="12"/>
          </p:nvPr>
        </p:nvSpPr>
        <p:spPr/>
        <p:txBody>
          <a:bodyPr/>
          <a:lstStyle/>
          <a:p>
            <a:fld id="{20BD4CA4-D397-4097-9D03-F5216D07896D}" type="slidenum">
              <a:rPr lang="de-DE" smtClean="0"/>
              <a:pPr/>
              <a:t>23</a:t>
            </a:fld>
            <a:endParaRPr lang="de-DE" dirty="0"/>
          </a:p>
        </p:txBody>
      </p:sp>
      <p:sp>
        <p:nvSpPr>
          <p:cNvPr id="6" name="Marcador de contenido 5">
            <a:extLst>
              <a:ext uri="{FF2B5EF4-FFF2-40B4-BE49-F238E27FC236}">
                <a16:creationId xmlns:a16="http://schemas.microsoft.com/office/drawing/2014/main" id="{A56321C4-9F17-4000-9962-02752DCD6CC5}"/>
              </a:ext>
            </a:extLst>
          </p:cNvPr>
          <p:cNvSpPr>
            <a:spLocks noGrp="1"/>
          </p:cNvSpPr>
          <p:nvPr>
            <p:ph idx="1"/>
          </p:nvPr>
        </p:nvSpPr>
        <p:spPr/>
        <p:txBody>
          <a:bodyPr>
            <a:normAutofit fontScale="92500" lnSpcReduction="10000"/>
          </a:bodyPr>
          <a:lstStyle/>
          <a:p>
            <a:r>
              <a:rPr lang="en-US" dirty="0"/>
              <a:t>The new organization of knowledge points to a totally new conception; new epistemology has yet to be articulated. </a:t>
            </a:r>
          </a:p>
          <a:p>
            <a:endParaRPr lang="en-US" dirty="0"/>
          </a:p>
          <a:p>
            <a:r>
              <a:rPr lang="en-US" dirty="0"/>
              <a:t>There has been a leap from the invalidity of a general knowledge theory</a:t>
            </a:r>
          </a:p>
          <a:p>
            <a:endParaRPr lang="en-US" dirty="0"/>
          </a:p>
          <a:p>
            <a:r>
              <a:rPr lang="en-US" dirty="0"/>
              <a:t>The forthcoming millennium </a:t>
            </a:r>
            <a:r>
              <a:rPr lang="en-US" b="1" u="sng" dirty="0"/>
              <a:t>invades a new</a:t>
            </a:r>
          </a:p>
          <a:p>
            <a:r>
              <a:rPr lang="en-US" b="1" u="sng" dirty="0"/>
              <a:t>organizational form of knowledge in the digital universe.</a:t>
            </a:r>
            <a:endParaRPr lang="es-ES" b="1" u="sng" dirty="0"/>
          </a:p>
        </p:txBody>
      </p:sp>
      <p:sp>
        <p:nvSpPr>
          <p:cNvPr id="7" name="Rectángulo 6">
            <a:extLst>
              <a:ext uri="{FF2B5EF4-FFF2-40B4-BE49-F238E27FC236}">
                <a16:creationId xmlns:a16="http://schemas.microsoft.com/office/drawing/2014/main" id="{D4B4360F-11AD-4207-B804-C57F57D67D02}"/>
              </a:ext>
            </a:extLst>
          </p:cNvPr>
          <p:cNvSpPr/>
          <p:nvPr/>
        </p:nvSpPr>
        <p:spPr>
          <a:xfrm>
            <a:off x="6541135" y="6356350"/>
            <a:ext cx="1918282" cy="369332"/>
          </a:xfrm>
          <a:prstGeom prst="rect">
            <a:avLst/>
          </a:prstGeom>
        </p:spPr>
        <p:txBody>
          <a:bodyPr wrap="none">
            <a:spAutoFit/>
          </a:bodyPr>
          <a:lstStyle/>
          <a:p>
            <a:r>
              <a:rPr lang="de-DE" b="1" dirty="0"/>
              <a:t>Rosa San Segundo</a:t>
            </a:r>
            <a:endParaRPr lang="es-ES" dirty="0"/>
          </a:p>
        </p:txBody>
      </p:sp>
    </p:spTree>
    <p:extLst>
      <p:ext uri="{BB962C8B-B14F-4D97-AF65-F5344CB8AC3E}">
        <p14:creationId xmlns:p14="http://schemas.microsoft.com/office/powerpoint/2010/main" val="2008985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a:ea typeface="Calibri"/>
                <a:cs typeface="Times New Roman"/>
              </a:rPr>
              <a:t>III. </a:t>
            </a:r>
            <a:r>
              <a:rPr lang="en-US" sz="4000" b="1" dirty="0">
                <a:ea typeface="Calibri"/>
                <a:cs typeface="Times New Roman"/>
              </a:rPr>
              <a:t>The logic of ICC</a:t>
            </a:r>
            <a:endParaRPr lang="de-DE" sz="4000"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11:46</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24</a:t>
            </a:fld>
            <a:endParaRPr lang="de-DE" dirty="0"/>
          </a:p>
        </p:txBody>
      </p:sp>
      <p:sp>
        <p:nvSpPr>
          <p:cNvPr id="6" name="Inhaltsplatzhalter 5"/>
          <p:cNvSpPr>
            <a:spLocks noGrp="1"/>
          </p:cNvSpPr>
          <p:nvPr>
            <p:ph idx="1"/>
          </p:nvPr>
        </p:nvSpPr>
        <p:spPr/>
        <p:txBody>
          <a:bodyPr/>
          <a:lstStyle/>
          <a:p>
            <a:pPr>
              <a:buNone/>
            </a:pPr>
            <a:endParaRPr lang="de-DE" dirty="0">
              <a:solidFill>
                <a:srgbClr val="000000"/>
              </a:solidFill>
              <a:latin typeface="Calibri" charset="0"/>
              <a:cs typeface="Calibri" charset="0"/>
            </a:endParaRPr>
          </a:p>
          <a:p>
            <a:pPr>
              <a:buNone/>
            </a:pPr>
            <a:r>
              <a:rPr lang="de-DE" b="1" dirty="0">
                <a:solidFill>
                  <a:srgbClr val="000000"/>
                </a:solidFill>
                <a:latin typeface="Calibri" charset="0"/>
                <a:cs typeface="Calibri" charset="0"/>
              </a:rPr>
              <a:t>Information </a:t>
            </a:r>
            <a:r>
              <a:rPr lang="de-DE" b="1" dirty="0" err="1">
                <a:solidFill>
                  <a:srgbClr val="000000"/>
                </a:solidFill>
                <a:latin typeface="Calibri" charset="0"/>
                <a:cs typeface="Calibri" charset="0"/>
              </a:rPr>
              <a:t>Coding</a:t>
            </a:r>
            <a:r>
              <a:rPr lang="de-DE" b="1" dirty="0">
                <a:solidFill>
                  <a:srgbClr val="000000"/>
                </a:solidFill>
                <a:latin typeface="Calibri" charset="0"/>
                <a:cs typeface="Calibri" charset="0"/>
              </a:rPr>
              <a:t> </a:t>
            </a:r>
            <a:r>
              <a:rPr lang="de-DE" b="1" dirty="0" err="1">
                <a:solidFill>
                  <a:srgbClr val="000000"/>
                </a:solidFill>
                <a:latin typeface="Calibri" charset="0"/>
                <a:cs typeface="Calibri" charset="0"/>
              </a:rPr>
              <a:t>Classification</a:t>
            </a:r>
            <a:r>
              <a:rPr lang="de-DE" b="1" dirty="0">
                <a:solidFill>
                  <a:srgbClr val="000000"/>
                </a:solidFill>
                <a:latin typeface="Calibri" charset="0"/>
                <a:cs typeface="Calibri" charset="0"/>
              </a:rPr>
              <a:t> </a:t>
            </a:r>
          </a:p>
          <a:p>
            <a:pPr marL="428625" indent="-323850">
              <a:spcAft>
                <a:spcPts val="1425"/>
              </a:spcAft>
              <a:buSzPct val="45000"/>
              <a:buFont typeface="Wingdings"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de-DE" sz="2800" dirty="0" err="1">
                <a:solidFill>
                  <a:srgbClr val="000000"/>
                </a:solidFill>
                <a:latin typeface="Calibri" charset="0"/>
              </a:rPr>
              <a:t>inspired</a:t>
            </a:r>
            <a:r>
              <a:rPr lang="de-DE" sz="2800" dirty="0">
                <a:solidFill>
                  <a:srgbClr val="000000"/>
                </a:solidFill>
                <a:latin typeface="Calibri" charset="0"/>
              </a:rPr>
              <a:t> </a:t>
            </a:r>
            <a:r>
              <a:rPr lang="de-DE" sz="2800" dirty="0" err="1">
                <a:solidFill>
                  <a:srgbClr val="000000"/>
                </a:solidFill>
                <a:latin typeface="Calibri" charset="0"/>
              </a:rPr>
              <a:t>by</a:t>
            </a:r>
            <a:r>
              <a:rPr lang="de-DE" sz="2800" dirty="0">
                <a:solidFill>
                  <a:srgbClr val="000000"/>
                </a:solidFill>
                <a:latin typeface="Calibri" charset="0"/>
              </a:rPr>
              <a:t> Alwin Diemer (1970) </a:t>
            </a:r>
            <a:r>
              <a:rPr lang="de-DE" sz="2800" dirty="0" err="1">
                <a:solidFill>
                  <a:srgbClr val="000000"/>
                </a:solidFill>
                <a:latin typeface="Calibri" charset="0"/>
              </a:rPr>
              <a:t>for</a:t>
            </a:r>
            <a:r>
              <a:rPr lang="de-DE" sz="2800" dirty="0">
                <a:solidFill>
                  <a:srgbClr val="000000"/>
                </a:solidFill>
                <a:latin typeface="Calibri" charset="0"/>
              </a:rPr>
              <a:t> </a:t>
            </a:r>
            <a:r>
              <a:rPr lang="de-DE" sz="2800" dirty="0" err="1">
                <a:solidFill>
                  <a:srgbClr val="000000"/>
                </a:solidFill>
                <a:latin typeface="Calibri" charset="0"/>
              </a:rPr>
              <a:t>ID's</a:t>
            </a:r>
            <a:r>
              <a:rPr lang="de-DE" sz="2800" dirty="0">
                <a:solidFill>
                  <a:srgbClr val="000000"/>
                </a:solidFill>
                <a:latin typeface="Calibri" charset="0"/>
              </a:rPr>
              <a:t> </a:t>
            </a:r>
            <a:r>
              <a:rPr lang="de-DE" sz="2800" dirty="0" err="1">
                <a:solidFill>
                  <a:srgbClr val="000000"/>
                </a:solidFill>
                <a:latin typeface="Calibri" charset="0"/>
              </a:rPr>
              <a:t>PhD</a:t>
            </a:r>
            <a:endParaRPr lang="de-DE" sz="2800" dirty="0">
              <a:solidFill>
                <a:srgbClr val="000000"/>
              </a:solidFill>
              <a:latin typeface="Calibri" charset="0"/>
            </a:endParaRPr>
          </a:p>
          <a:p>
            <a:pPr marL="428625" indent="-323850">
              <a:spcAft>
                <a:spcPts val="1425"/>
              </a:spcAft>
              <a:buSzPct val="45000"/>
              <a:buFont typeface="Wingdings"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de-DE" sz="2800" dirty="0" err="1">
                <a:solidFill>
                  <a:srgbClr val="000000"/>
                </a:solidFill>
                <a:latin typeface="Calibri" charset="0"/>
              </a:rPr>
              <a:t>presented</a:t>
            </a:r>
            <a:r>
              <a:rPr lang="de-DE" sz="2800" dirty="0">
                <a:solidFill>
                  <a:srgbClr val="000000"/>
                </a:solidFill>
                <a:latin typeface="Calibri" charset="0"/>
              </a:rPr>
              <a:t> in Bangalore (1977)</a:t>
            </a:r>
          </a:p>
          <a:p>
            <a:pPr marL="428625" indent="-323850">
              <a:spcAft>
                <a:spcPts val="1425"/>
              </a:spcAft>
              <a:buSzPct val="45000"/>
              <a:buFont typeface="Wingdings"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de-DE" sz="2800" dirty="0" err="1">
                <a:solidFill>
                  <a:srgbClr val="000000"/>
                </a:solidFill>
                <a:latin typeface="Calibri" charset="0"/>
              </a:rPr>
              <a:t>published</a:t>
            </a:r>
            <a:r>
              <a:rPr lang="de-DE" sz="2800" dirty="0">
                <a:solidFill>
                  <a:srgbClr val="000000"/>
                </a:solidFill>
                <a:latin typeface="Calibri" charset="0"/>
              </a:rPr>
              <a:t> (1982)</a:t>
            </a:r>
          </a:p>
          <a:p>
            <a:pPr marL="428625" indent="-323850">
              <a:spcAft>
                <a:spcPts val="1425"/>
              </a:spcAft>
              <a:buSzPct val="45000"/>
              <a:buFont typeface="Wingdings"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de-DE" sz="2800" dirty="0" err="1">
                <a:solidFill>
                  <a:srgbClr val="000000"/>
                </a:solidFill>
                <a:latin typeface="Calibri" charset="0"/>
              </a:rPr>
              <a:t>promoted</a:t>
            </a:r>
            <a:r>
              <a:rPr lang="de-DE" sz="2800" dirty="0">
                <a:solidFill>
                  <a:srgbClr val="000000"/>
                </a:solidFill>
                <a:latin typeface="Calibri" charset="0"/>
              </a:rPr>
              <a:t> </a:t>
            </a:r>
            <a:r>
              <a:rPr lang="de-DE" sz="2800" dirty="0" err="1">
                <a:solidFill>
                  <a:srgbClr val="000000"/>
                </a:solidFill>
                <a:latin typeface="Calibri" charset="0"/>
              </a:rPr>
              <a:t>by</a:t>
            </a:r>
            <a:r>
              <a:rPr lang="de-DE" sz="2800" dirty="0">
                <a:solidFill>
                  <a:srgbClr val="000000"/>
                </a:solidFill>
                <a:latin typeface="Calibri" charset="0"/>
              </a:rPr>
              <a:t> </a:t>
            </a:r>
            <a:r>
              <a:rPr lang="de-DE" sz="2800" dirty="0" err="1">
                <a:solidFill>
                  <a:srgbClr val="000000"/>
                </a:solidFill>
                <a:latin typeface="Calibri" charset="0"/>
              </a:rPr>
              <a:t>Dahlberg</a:t>
            </a:r>
            <a:r>
              <a:rPr lang="de-DE" sz="2800" dirty="0">
                <a:solidFill>
                  <a:srgbClr val="000000"/>
                </a:solidFill>
                <a:latin typeface="Calibri" charset="0"/>
              </a:rPr>
              <a:t> </a:t>
            </a:r>
            <a:r>
              <a:rPr lang="de-DE" sz="2800" dirty="0" err="1">
                <a:solidFill>
                  <a:srgbClr val="000000"/>
                </a:solidFill>
                <a:latin typeface="Calibri" charset="0"/>
              </a:rPr>
              <a:t>for</a:t>
            </a:r>
            <a:r>
              <a:rPr lang="de-DE" sz="2800" dirty="0">
                <a:solidFill>
                  <a:srgbClr val="000000"/>
                </a:solidFill>
                <a:latin typeface="Calibri" charset="0"/>
              </a:rPr>
              <a:t> all her </a:t>
            </a:r>
            <a:r>
              <a:rPr lang="de-DE" sz="2800" dirty="0" err="1">
                <a:solidFill>
                  <a:srgbClr val="000000"/>
                </a:solidFill>
                <a:latin typeface="Calibri" charset="0"/>
              </a:rPr>
              <a:t>life</a:t>
            </a:r>
            <a:endParaRPr lang="de-DE" sz="2800" dirty="0">
              <a:solidFill>
                <a:srgbClr val="000000"/>
              </a:solidFill>
              <a:latin typeface="Calibri" charset="0"/>
            </a:endParaRPr>
          </a:p>
          <a:p>
            <a:pPr marL="428625" indent="-323850">
              <a:spcAft>
                <a:spcPts val="1425"/>
              </a:spcAft>
              <a:buSzPct val="45000"/>
              <a:buFont typeface="Wingdings"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de-DE" sz="2800" dirty="0" err="1">
                <a:solidFill>
                  <a:srgbClr val="000000"/>
                </a:solidFill>
                <a:latin typeface="Calibri" charset="0"/>
              </a:rPr>
              <a:t>applied</a:t>
            </a:r>
            <a:r>
              <a:rPr lang="de-DE" sz="2800" dirty="0">
                <a:solidFill>
                  <a:srgbClr val="000000"/>
                </a:solidFill>
                <a:latin typeface="Calibri" charset="0"/>
              </a:rPr>
              <a:t> </a:t>
            </a:r>
            <a:r>
              <a:rPr lang="de-DE" sz="2800" dirty="0" err="1">
                <a:solidFill>
                  <a:srgbClr val="000000"/>
                </a:solidFill>
                <a:latin typeface="Calibri" charset="0"/>
              </a:rPr>
              <a:t>by</a:t>
            </a:r>
            <a:r>
              <a:rPr lang="de-DE" sz="2800" dirty="0">
                <a:solidFill>
                  <a:srgbClr val="000000"/>
                </a:solidFill>
                <a:latin typeface="Calibri" charset="0"/>
              </a:rPr>
              <a:t> Ernesto W. </a:t>
            </a:r>
            <a:r>
              <a:rPr lang="de-DE" sz="2800" dirty="0" err="1">
                <a:solidFill>
                  <a:srgbClr val="000000"/>
                </a:solidFill>
                <a:latin typeface="Calibri" charset="0"/>
              </a:rPr>
              <a:t>DeLuca</a:t>
            </a:r>
            <a:r>
              <a:rPr lang="de-DE" sz="2800" dirty="0">
                <a:solidFill>
                  <a:srgbClr val="000000"/>
                </a:solidFill>
                <a:latin typeface="Calibri" charset="0"/>
              </a:rPr>
              <a:t> (2014)</a:t>
            </a:r>
            <a:endParaRPr lang="de-DE" dirty="0">
              <a:solidFill>
                <a:srgbClr val="000000"/>
              </a:solidFill>
              <a:latin typeface="Calibri" charset="0"/>
            </a:endParaRPr>
          </a:p>
          <a:p>
            <a:pPr>
              <a:buNone/>
            </a:pPr>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Claudio </a:t>
            </a:r>
            <a:r>
              <a:rPr lang="de-DE" sz="1200" b="1" dirty="0" err="1"/>
              <a:t>Gnoli</a:t>
            </a:r>
            <a:endParaRPr lang="de-DE" sz="1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25</a:t>
            </a:fld>
            <a:endParaRPr lang="de-DE" dirty="0"/>
          </a:p>
        </p:txBody>
      </p:sp>
      <p:sp>
        <p:nvSpPr>
          <p:cNvPr id="6" name="Inhaltsplatzhalter 5"/>
          <p:cNvSpPr>
            <a:spLocks noGrp="1"/>
          </p:cNvSpPr>
          <p:nvPr>
            <p:ph idx="1"/>
          </p:nvPr>
        </p:nvSpPr>
        <p:spPr/>
        <p:txBody>
          <a:bodyPr/>
          <a:lstStyle/>
          <a:p>
            <a:pPr>
              <a:buNone/>
            </a:pPr>
            <a:endParaRPr lang="de-DE" dirty="0">
              <a:solidFill>
                <a:srgbClr val="000000"/>
              </a:solidFill>
              <a:latin typeface="Calibri" charset="0"/>
              <a:cs typeface="Calibri" charset="0"/>
            </a:endParaRP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Claudio </a:t>
            </a:r>
            <a:r>
              <a:rPr lang="de-DE" sz="1200" b="1" dirty="0" err="1"/>
              <a:t>Gnoli</a:t>
            </a:r>
            <a:endParaRPr lang="de-DE" sz="1200" b="1" dirty="0"/>
          </a:p>
        </p:txBody>
      </p:sp>
      <p:pic>
        <p:nvPicPr>
          <p:cNvPr id="8" name="Picture 1"/>
          <p:cNvPicPr>
            <a:picLocks noChangeAspect="1" noChangeArrowheads="1"/>
          </p:cNvPicPr>
          <p:nvPr/>
        </p:nvPicPr>
        <p:blipFill>
          <a:blip r:embed="rId2" cstate="print"/>
          <a:srcRect/>
          <a:stretch>
            <a:fillRect/>
          </a:stretch>
        </p:blipFill>
        <p:spPr bwMode="auto">
          <a:xfrm>
            <a:off x="3357554" y="2571744"/>
            <a:ext cx="5616575" cy="3467100"/>
          </a:xfrm>
          <a:prstGeom prst="rect">
            <a:avLst/>
          </a:prstGeom>
          <a:noFill/>
          <a:ln w="9525" cap="flat">
            <a:noFill/>
            <a:round/>
            <a:headEnd/>
            <a:tailEnd/>
          </a:ln>
          <a:effectLst/>
        </p:spPr>
      </p:pic>
      <p:sp>
        <p:nvSpPr>
          <p:cNvPr id="9" name="Oval 2"/>
          <p:cNvSpPr>
            <a:spLocks noChangeArrowheads="1"/>
          </p:cNvSpPr>
          <p:nvPr/>
        </p:nvSpPr>
        <p:spPr bwMode="auto">
          <a:xfrm>
            <a:off x="3068629" y="2139944"/>
            <a:ext cx="1439863" cy="4248150"/>
          </a:xfrm>
          <a:prstGeom prst="ellipse">
            <a:avLst/>
          </a:prstGeom>
          <a:solidFill>
            <a:srgbClr val="CFE7F5">
              <a:alpha val="9999"/>
            </a:srgbClr>
          </a:solidFill>
          <a:ln w="180000" cap="flat">
            <a:solidFill>
              <a:srgbClr val="FF6600"/>
            </a:solidFill>
            <a:round/>
            <a:headEnd/>
            <a:tailEnd/>
          </a:ln>
          <a:effectLst/>
        </p:spPr>
        <p:txBody>
          <a:bodyPr wrap="none" anchor="ctr"/>
          <a:lstStyle/>
          <a:p>
            <a:endParaRPr lang="de-DE"/>
          </a:p>
        </p:txBody>
      </p:sp>
      <p:sp>
        <p:nvSpPr>
          <p:cNvPr id="10" name="Text Box 3"/>
          <p:cNvSpPr txBox="1">
            <a:spLocks noChangeArrowheads="1"/>
          </p:cNvSpPr>
          <p:nvPr/>
        </p:nvSpPr>
        <p:spPr bwMode="auto">
          <a:xfrm>
            <a:off x="188904" y="2427282"/>
            <a:ext cx="2697163" cy="2065337"/>
          </a:xfrm>
          <a:prstGeom prst="rect">
            <a:avLst/>
          </a:prstGeom>
          <a:noFill/>
          <a:ln w="9525" cap="flat">
            <a:noFill/>
            <a:round/>
            <a:headEnd/>
            <a:tailEnd/>
          </a:ln>
          <a:effectLst/>
        </p:spPr>
        <p:txBody>
          <a:bodyPr lIns="90000" tIns="6984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a:solidFill>
                  <a:srgbClr val="000000"/>
                </a:solidFill>
              </a:rPr>
              <a:t>nine ontical</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a:solidFill>
                  <a:srgbClr val="000000"/>
                </a:solidFill>
              </a:rPr>
              <a:t>“levels of being”</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a:solidFill>
                  <a:srgbClr val="000000"/>
                </a:solidFill>
              </a:rPr>
              <a:t>[Hartmann]</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a:solidFill>
                  <a:srgbClr val="000000"/>
                </a:solidFill>
              </a:rPr>
              <a:t>non-disciplinary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26</a:t>
            </a:fld>
            <a:endParaRPr lang="de-DE" dirty="0"/>
          </a:p>
        </p:txBody>
      </p:sp>
      <p:sp>
        <p:nvSpPr>
          <p:cNvPr id="6" name="Inhaltsplatzhalter 5"/>
          <p:cNvSpPr>
            <a:spLocks noGrp="1"/>
          </p:cNvSpPr>
          <p:nvPr>
            <p:ph idx="1"/>
          </p:nvPr>
        </p:nvSpPr>
        <p:spPr>
          <a:xfrm>
            <a:off x="457200" y="1743076"/>
            <a:ext cx="8229600" cy="4686320"/>
          </a:xfrm>
        </p:spPr>
        <p:txBody>
          <a:bodyPr/>
          <a:lstStyle/>
          <a:p>
            <a:pPr>
              <a:buNone/>
            </a:pPr>
            <a:endParaRPr lang="de-DE" dirty="0">
              <a:solidFill>
                <a:srgbClr val="000000"/>
              </a:solidFill>
              <a:latin typeface="Calibri" charset="0"/>
              <a:cs typeface="Calibri" charset="0"/>
            </a:endParaRP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Claudio </a:t>
            </a:r>
            <a:r>
              <a:rPr lang="de-DE" sz="1200" b="1" dirty="0" err="1"/>
              <a:t>Gnoli</a:t>
            </a:r>
            <a:endParaRPr lang="de-DE" sz="1200" b="1" dirty="0"/>
          </a:p>
        </p:txBody>
      </p:sp>
      <p:pic>
        <p:nvPicPr>
          <p:cNvPr id="8" name="Picture 1"/>
          <p:cNvPicPr>
            <a:picLocks noChangeAspect="1" noChangeArrowheads="1"/>
          </p:cNvPicPr>
          <p:nvPr/>
        </p:nvPicPr>
        <p:blipFill>
          <a:blip r:embed="rId2" cstate="print"/>
          <a:srcRect/>
          <a:stretch>
            <a:fillRect/>
          </a:stretch>
        </p:blipFill>
        <p:spPr bwMode="auto">
          <a:xfrm>
            <a:off x="3360727" y="2574916"/>
            <a:ext cx="5616575" cy="3467100"/>
          </a:xfrm>
          <a:prstGeom prst="rect">
            <a:avLst/>
          </a:prstGeom>
          <a:noFill/>
          <a:ln w="9525" cap="flat">
            <a:noFill/>
            <a:round/>
            <a:headEnd/>
            <a:tailEnd/>
          </a:ln>
          <a:effectLst/>
        </p:spPr>
      </p:pic>
      <p:sp>
        <p:nvSpPr>
          <p:cNvPr id="9" name="Oval 2"/>
          <p:cNvSpPr>
            <a:spLocks noChangeArrowheads="1"/>
          </p:cNvSpPr>
          <p:nvPr/>
        </p:nvSpPr>
        <p:spPr bwMode="auto">
          <a:xfrm>
            <a:off x="3071802" y="2143116"/>
            <a:ext cx="5903913" cy="1223963"/>
          </a:xfrm>
          <a:prstGeom prst="ellipse">
            <a:avLst/>
          </a:prstGeom>
          <a:solidFill>
            <a:srgbClr val="CFE7F5">
              <a:alpha val="9999"/>
            </a:srgbClr>
          </a:solidFill>
          <a:ln w="180000" cap="flat">
            <a:solidFill>
              <a:srgbClr val="FF6600"/>
            </a:solidFill>
            <a:round/>
            <a:headEnd/>
            <a:tailEnd/>
          </a:ln>
          <a:effectLst/>
        </p:spPr>
        <p:txBody>
          <a:bodyPr wrap="none" anchor="ctr"/>
          <a:lstStyle/>
          <a:p>
            <a:endParaRPr lang="de-DE"/>
          </a:p>
        </p:txBody>
      </p:sp>
      <p:sp>
        <p:nvSpPr>
          <p:cNvPr id="10" name="Text Box 3"/>
          <p:cNvSpPr txBox="1">
            <a:spLocks noChangeArrowheads="1"/>
          </p:cNvSpPr>
          <p:nvPr/>
        </p:nvSpPr>
        <p:spPr bwMode="auto">
          <a:xfrm>
            <a:off x="192077" y="2143117"/>
            <a:ext cx="3024188" cy="3786213"/>
          </a:xfrm>
          <a:prstGeom prst="rect">
            <a:avLst/>
          </a:prstGeom>
          <a:noFill/>
          <a:ln w="9525" cap="flat">
            <a:noFill/>
            <a:round/>
            <a:headEnd/>
            <a:tailEnd/>
          </a:ln>
          <a:effectLst/>
        </p:spPr>
        <p:txBody>
          <a:bodyPr lIns="90000" tIns="6984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dirty="0">
                <a:solidFill>
                  <a:srgbClr val="000000"/>
                </a:solidFill>
              </a:rPr>
              <a:t>x </a:t>
            </a:r>
            <a:r>
              <a:rPr lang="it-IT" sz="2800" dirty="0" err="1">
                <a:solidFill>
                  <a:srgbClr val="000000"/>
                </a:solidFill>
              </a:rPr>
              <a:t>nine</a:t>
            </a:r>
            <a:r>
              <a:rPr lang="it-IT" sz="2800" dirty="0">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dirty="0" err="1">
                <a:solidFill>
                  <a:srgbClr val="000000"/>
                </a:solidFill>
              </a:rPr>
              <a:t>epistemic</a:t>
            </a:r>
            <a:r>
              <a:rPr lang="it-IT" sz="2800" dirty="0">
                <a:solidFill>
                  <a:srgbClr val="000000"/>
                </a:solidFill>
              </a:rPr>
              <a:t> </a:t>
            </a:r>
            <a:r>
              <a:rPr lang="it-IT" sz="2800" dirty="0" err="1">
                <a:solidFill>
                  <a:srgbClr val="000000"/>
                </a:solidFill>
              </a:rPr>
              <a:t>categories</a:t>
            </a:r>
            <a:endParaRPr lang="it-IT" sz="28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dirty="0">
                <a:solidFill>
                  <a:srgbClr val="000000"/>
                </a:solidFill>
              </a:rPr>
              <a:t>...</a:t>
            </a:r>
            <a:r>
              <a:rPr lang="it-IT" sz="2800" dirty="0" err="1">
                <a:solidFill>
                  <a:srgbClr val="000000"/>
                </a:solidFill>
              </a:rPr>
              <a:t>implicitly</a:t>
            </a:r>
            <a:endParaRPr lang="it-IT" sz="28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dirty="0">
                <a:solidFill>
                  <a:srgbClr val="000000"/>
                </a:solidFill>
              </a:rPr>
              <a:t>   </a:t>
            </a:r>
            <a:r>
              <a:rPr lang="it-IT" sz="2800" dirty="0" err="1">
                <a:solidFill>
                  <a:srgbClr val="000000"/>
                </a:solidFill>
              </a:rPr>
              <a:t>disciplinary</a:t>
            </a:r>
            <a:r>
              <a:rPr lang="it-IT" sz="2800" dirty="0">
                <a:solidFill>
                  <a:srgbClr val="000000"/>
                </a:solidFill>
              </a:rPr>
              <a: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6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dirty="0" err="1">
                <a:solidFill>
                  <a:srgbClr val="000000"/>
                </a:solidFill>
              </a:rPr>
              <a:t>Recursive</a:t>
            </a:r>
            <a:r>
              <a:rPr lang="it-IT" sz="2600" dirty="0">
                <a:solidFill>
                  <a:srgbClr val="000000"/>
                </a:solidFill>
              </a:rPr>
              <a:t> </a:t>
            </a:r>
            <a:r>
              <a:rPr lang="it-IT" sz="2600" dirty="0" err="1">
                <a:solidFill>
                  <a:srgbClr val="000000"/>
                </a:solidFill>
              </a:rPr>
              <a:t>notation</a:t>
            </a:r>
            <a:r>
              <a:rPr lang="it-IT" sz="2600" dirty="0">
                <a:solidFill>
                  <a:srgbClr val="000000"/>
                </a:solidFill>
              </a:rPr>
              <a: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err="1">
                <a:solidFill>
                  <a:srgbClr val="CCCCFF"/>
                </a:solidFill>
                <a:hlinkClick r:id="rId3"/>
              </a:rPr>
              <a:t>isko.org</a:t>
            </a:r>
            <a:r>
              <a:rPr lang="it-IT" dirty="0">
                <a:solidFill>
                  <a:srgbClr val="CCCCFF"/>
                </a:solidFill>
                <a:hlinkClick r:id="rId3"/>
              </a:rPr>
              <a:t>/</a:t>
            </a:r>
            <a:r>
              <a:rPr lang="it-IT" dirty="0" err="1">
                <a:solidFill>
                  <a:srgbClr val="CCCCFF"/>
                </a:solidFill>
                <a:hlinkClick r:id="rId3"/>
              </a:rPr>
              <a:t>cyclo</a:t>
            </a:r>
            <a:r>
              <a:rPr lang="it-IT" dirty="0">
                <a:solidFill>
                  <a:srgbClr val="CCCCFF"/>
                </a:solidFill>
                <a:hlinkClick r:id="rId3"/>
              </a:rPr>
              <a:t>/notation#4.4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pic>
        <p:nvPicPr>
          <p:cNvPr id="8" name="Picture 1"/>
          <p:cNvPicPr>
            <a:picLocks noGrp="1" noChangeAspect="1" noChangeArrowheads="1"/>
          </p:cNvPicPr>
          <p:nvPr>
            <p:ph idx="1"/>
          </p:nvPr>
        </p:nvPicPr>
        <p:blipFill>
          <a:blip r:embed="rId2" cstate="print"/>
          <a:srcRect/>
          <a:stretch>
            <a:fillRect/>
          </a:stretch>
        </p:blipFill>
        <p:spPr bwMode="auto">
          <a:xfrm>
            <a:off x="1428728" y="1643050"/>
            <a:ext cx="6985789" cy="4686300"/>
          </a:xfrm>
          <a:prstGeom prst="rect">
            <a:avLst/>
          </a:prstGeom>
          <a:noFill/>
          <a:ln w="9525" cap="flat">
            <a:noFill/>
            <a:round/>
            <a:headEnd/>
            <a:tailEnd/>
          </a:ln>
          <a:effectLst/>
        </p:spPr>
      </p:pic>
      <p:sp>
        <p:nvSpPr>
          <p:cNvPr id="9" name="Textfeld 8"/>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Claudio </a:t>
            </a:r>
            <a:r>
              <a:rPr lang="de-DE" sz="1200" b="1" dirty="0" err="1"/>
              <a:t>Gnoli</a:t>
            </a:r>
            <a:endParaRPr lang="de-DE" sz="1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5" name="Inhaltsplatzhalter 4"/>
          <p:cNvSpPr>
            <a:spLocks noGrp="1"/>
          </p:cNvSpPr>
          <p:nvPr>
            <p:ph idx="1"/>
          </p:nvPr>
        </p:nvSpPr>
        <p:spPr/>
        <p:txBody>
          <a:bodyPr/>
          <a:lstStyle/>
          <a:p>
            <a:endParaRPr lang="de-DE"/>
          </a:p>
        </p:txBody>
      </p:sp>
      <p:sp>
        <p:nvSpPr>
          <p:cNvPr id="6" name="Text Box 1"/>
          <p:cNvSpPr txBox="1">
            <a:spLocks noChangeArrowheads="1"/>
          </p:cNvSpPr>
          <p:nvPr/>
        </p:nvSpPr>
        <p:spPr bwMode="auto">
          <a:xfrm>
            <a:off x="1214414" y="1571612"/>
            <a:ext cx="8640762" cy="4902200"/>
          </a:xfrm>
          <a:prstGeom prst="rect">
            <a:avLst/>
          </a:prstGeom>
          <a:noFill/>
          <a:ln w="9525" cap="flat">
            <a:noFill/>
            <a:round/>
            <a:headEnd/>
            <a:tailEnd/>
          </a:ln>
          <a:effectLst/>
        </p:spPr>
        <p:txBody>
          <a:bodyPr lIns="90000" tIns="6984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dirty="0">
                <a:solidFill>
                  <a:srgbClr val="000000"/>
                </a:solidFill>
              </a:rPr>
              <a:t>				     </a:t>
            </a:r>
            <a:r>
              <a:rPr lang="it-IT" sz="2400" b="1" dirty="0">
                <a:solidFill>
                  <a:srgbClr val="000000"/>
                </a:solidFill>
                <a:latin typeface="Courier New" pitchFamily="32" charset="0"/>
              </a:rPr>
              <a:t>8-</a:t>
            </a:r>
            <a:r>
              <a:rPr lang="it-IT" sz="2400" dirty="0">
                <a:solidFill>
                  <a:srgbClr val="000000"/>
                </a:solidFill>
              </a:rPr>
              <a:t>	science and information</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a:solidFill>
                  <a:srgbClr val="000000"/>
                </a:solidFill>
              </a:rPr>
              <a:t>				     </a:t>
            </a:r>
            <a:r>
              <a:rPr lang="it-IT" sz="2400" b="1" dirty="0">
                <a:solidFill>
                  <a:srgbClr val="000000"/>
                </a:solidFill>
                <a:latin typeface="Courier New" pitchFamily="32" charset="0"/>
              </a:rPr>
              <a:t>-2</a:t>
            </a:r>
            <a:r>
              <a:rPr lang="it-IT" sz="2400" dirty="0">
                <a:solidFill>
                  <a:srgbClr val="000000"/>
                </a:solidFill>
              </a:rPr>
              <a:t>	 </a:t>
            </a:r>
            <a:r>
              <a:rPr lang="it-IT" sz="2400" dirty="0" err="1">
                <a:solidFill>
                  <a:srgbClr val="000000"/>
                </a:solidFill>
              </a:rPr>
              <a:t>objects</a:t>
            </a:r>
            <a:r>
              <a:rPr lang="it-IT" sz="2400" dirty="0">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a:solidFill>
                  <a:srgbClr val="000000"/>
                </a:solidFill>
              </a:rPr>
              <a:t>				     </a:t>
            </a:r>
            <a:r>
              <a:rPr lang="it-IT" sz="2400" b="1" dirty="0">
                <a:solidFill>
                  <a:srgbClr val="000000"/>
                </a:solidFill>
                <a:latin typeface="Courier New" pitchFamily="32" charset="0"/>
              </a:rPr>
              <a:t>82</a:t>
            </a:r>
            <a:r>
              <a:rPr lang="it-IT" sz="2400" dirty="0">
                <a:solidFill>
                  <a:srgbClr val="000000"/>
                </a:solidFill>
              </a:rPr>
              <a:t>			information science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a:solidFill>
                  <a:srgbClr val="000000"/>
                </a:solidFill>
              </a:rPr>
              <a:t>				     </a:t>
            </a:r>
            <a:r>
              <a:rPr lang="it-IT" sz="2400" b="1" dirty="0">
                <a:solidFill>
                  <a:srgbClr val="000000"/>
                </a:solidFill>
                <a:latin typeface="Courier New" pitchFamily="32" charset="0"/>
              </a:rPr>
              <a:t>-23</a:t>
            </a:r>
            <a:r>
              <a:rPr lang="it-IT" sz="2400" dirty="0">
                <a:solidFill>
                  <a:srgbClr val="000000"/>
                </a:solidFill>
              </a:rPr>
              <a:t>	 </a:t>
            </a:r>
            <a:r>
              <a:rPr lang="it-IT" sz="2400" dirty="0" err="1">
                <a:solidFill>
                  <a:srgbClr val="000000"/>
                </a:solidFill>
              </a:rPr>
              <a:t>activities</a:t>
            </a:r>
            <a:r>
              <a:rPr lang="it-IT" sz="2400" dirty="0">
                <a:solidFill>
                  <a:srgbClr val="000000"/>
                </a:solidFill>
              </a:rPr>
              <a:t> on </a:t>
            </a:r>
            <a:r>
              <a:rPr lang="it-IT" sz="2400" dirty="0" err="1">
                <a:solidFill>
                  <a:srgbClr val="000000"/>
                </a:solidFill>
              </a:rPr>
              <a:t>objects</a:t>
            </a:r>
            <a:r>
              <a:rPr lang="it-IT" sz="2400" dirty="0">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a:solidFill>
                  <a:srgbClr val="000000"/>
                </a:solidFill>
              </a:rPr>
              <a:t>				     </a:t>
            </a:r>
            <a:r>
              <a:rPr lang="it-IT" sz="2400" b="1" dirty="0">
                <a:solidFill>
                  <a:srgbClr val="000000"/>
                </a:solidFill>
                <a:latin typeface="Courier New" pitchFamily="32" charset="0"/>
              </a:rPr>
              <a:t>823</a:t>
            </a:r>
            <a:r>
              <a:rPr lang="it-IT" sz="2400" dirty="0">
                <a:solidFill>
                  <a:srgbClr val="000000"/>
                </a:solidFill>
              </a:rPr>
              <a:t>   		information </a:t>
            </a:r>
            <a:r>
              <a:rPr lang="it-IT" sz="2400" dirty="0" err="1">
                <a:solidFill>
                  <a:srgbClr val="000000"/>
                </a:solidFill>
              </a:rPr>
              <a:t>handling</a:t>
            </a:r>
            <a:r>
              <a:rPr lang="it-IT" sz="2400" dirty="0">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err="1">
                <a:solidFill>
                  <a:srgbClr val="000000"/>
                </a:solidFill>
              </a:rPr>
              <a:t>My</a:t>
            </a:r>
            <a:r>
              <a:rPr lang="it-IT" sz="2400" dirty="0">
                <a:solidFill>
                  <a:srgbClr val="000000"/>
                </a:solidFill>
              </a:rPr>
              <a:t> </a:t>
            </a:r>
            <a:r>
              <a:rPr lang="it-IT" sz="2400" dirty="0" err="1">
                <a:solidFill>
                  <a:srgbClr val="000000"/>
                </a:solidFill>
              </a:rPr>
              <a:t>suggestion</a:t>
            </a:r>
            <a:r>
              <a:rPr lang="it-IT" sz="2400" dirty="0">
                <a:solidFill>
                  <a:srgbClr val="000000"/>
                </a:solidFill>
              </a:rPr>
              <a:t>:</a:t>
            </a:r>
            <a:br>
              <a:rPr lang="it-IT" sz="2400" dirty="0">
                <a:solidFill>
                  <a:srgbClr val="000000"/>
                </a:solidFill>
              </a:rPr>
            </a:br>
            <a:r>
              <a:rPr lang="it-IT" sz="2400" dirty="0">
                <a:solidFill>
                  <a:srgbClr val="000000"/>
                </a:solidFill>
              </a:rPr>
              <a:t>                         </a:t>
            </a:r>
            <a:r>
              <a:rPr lang="it-IT" sz="2400" b="1" dirty="0">
                <a:solidFill>
                  <a:srgbClr val="000000"/>
                </a:solidFill>
                <a:latin typeface="Courier New" pitchFamily="32" charset="0"/>
              </a:rPr>
              <a:t>-0</a:t>
            </a:r>
            <a:r>
              <a:rPr lang="it-IT" sz="2400" dirty="0">
                <a:solidFill>
                  <a:srgbClr val="000000"/>
                </a:solidFill>
              </a:rPr>
              <a:t>   </a:t>
            </a:r>
            <a:r>
              <a:rPr lang="it-IT" sz="2400" dirty="0" err="1">
                <a:solidFill>
                  <a:srgbClr val="000000"/>
                </a:solidFill>
              </a:rPr>
              <a:t>phenomena</a:t>
            </a:r>
            <a:r>
              <a:rPr lang="it-IT" sz="2400" dirty="0">
                <a:solidFill>
                  <a:srgbClr val="000000"/>
                </a:solidFill>
              </a:rPr>
              <a:t> </a:t>
            </a:r>
            <a:r>
              <a:rPr lang="it-IT" sz="2000" dirty="0">
                <a:solidFill>
                  <a:srgbClr val="000000"/>
                </a:solidFill>
              </a:rPr>
              <a:t>(ID </a:t>
            </a:r>
            <a:r>
              <a:rPr lang="it-IT" sz="2000" dirty="0" err="1">
                <a:solidFill>
                  <a:srgbClr val="000000"/>
                </a:solidFill>
              </a:rPr>
              <a:t>didn</a:t>
            </a:r>
            <a:r>
              <a:rPr lang="it-IT" sz="2000" dirty="0">
                <a:solidFill>
                  <a:srgbClr val="000000"/>
                </a:solidFill>
              </a:rPr>
              <a:t>'t </a:t>
            </a:r>
            <a:r>
              <a:rPr lang="it-IT" sz="2000" dirty="0" err="1">
                <a:solidFill>
                  <a:srgbClr val="000000"/>
                </a:solidFill>
              </a:rPr>
              <a:t>like</a:t>
            </a:r>
            <a:r>
              <a:rPr lang="it-IT" sz="2000" dirty="0">
                <a:solidFill>
                  <a:srgbClr val="000000"/>
                </a:solidFill>
              </a:rPr>
              <a:t> the </a:t>
            </a:r>
            <a:r>
              <a:rPr lang="it-IT" sz="2000" dirty="0" err="1">
                <a:solidFill>
                  <a:srgbClr val="000000"/>
                </a:solidFill>
              </a:rPr>
              <a:t>term</a:t>
            </a:r>
            <a:r>
              <a:rPr lang="it-IT" sz="2000" dirty="0">
                <a:solidFill>
                  <a:srgbClr val="000000"/>
                </a:solidFill>
              </a:rPr>
              <a: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dirty="0">
                <a:solidFill>
                  <a:srgbClr val="000000"/>
                </a:solidFill>
              </a:rPr>
              <a:t>				     </a:t>
            </a:r>
            <a:r>
              <a:rPr lang="it-IT" sz="2400" b="1" dirty="0">
                <a:solidFill>
                  <a:srgbClr val="000000"/>
                </a:solidFill>
                <a:latin typeface="Courier New" pitchFamily="32" charset="0"/>
              </a:rPr>
              <a:t>80</a:t>
            </a:r>
            <a:r>
              <a:rPr lang="it-IT" sz="2400" dirty="0">
                <a:solidFill>
                  <a:srgbClr val="000000"/>
                </a:solidFill>
              </a:rPr>
              <a:t>   </a:t>
            </a:r>
            <a:r>
              <a:rPr lang="it-IT" sz="2400" dirty="0" err="1">
                <a:solidFill>
                  <a:srgbClr val="000000"/>
                </a:solidFill>
              </a:rPr>
              <a:t>documents</a:t>
            </a:r>
            <a:r>
              <a:rPr lang="it-IT" sz="2400" dirty="0">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dirty="0">
              <a:solidFill>
                <a:srgbClr val="000000"/>
              </a:solidFill>
            </a:endParaRP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Claudio </a:t>
            </a:r>
            <a:r>
              <a:rPr lang="de-DE" sz="1200" b="1" dirty="0" err="1"/>
              <a:t>Gnoli</a:t>
            </a:r>
            <a:endParaRPr lang="de-DE" sz="12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en-US" sz="4000" dirty="0">
                <a:ea typeface="Calibri"/>
                <a:cs typeface="Times New Roman"/>
              </a:rPr>
              <a:t>The logic of ICC </a:t>
            </a:r>
            <a:r>
              <a:rPr lang="de-DE" sz="4000" b="1" dirty="0">
                <a:ea typeface="Calibri"/>
                <a:cs typeface="Times New Roman"/>
              </a:rPr>
              <a:t>(</a:t>
            </a:r>
            <a:r>
              <a:rPr lang="de-DE" sz="4000" b="1" dirty="0" err="1">
                <a:ea typeface="Calibri"/>
                <a:cs typeface="Times New Roman"/>
              </a:rPr>
              <a:t>co-statement</a:t>
            </a:r>
            <a:r>
              <a:rPr lang="de-DE" sz="4000" b="1" dirty="0">
                <a:ea typeface="Calibri"/>
                <a:cs typeface="Times New Roman"/>
              </a:rPr>
              <a:t>)</a:t>
            </a:r>
            <a:endParaRPr lang="de-DE" sz="4000"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29</a:t>
            </a:fld>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Rick </a:t>
            </a:r>
            <a:r>
              <a:rPr lang="de-DE" sz="1200" b="1" dirty="0" err="1"/>
              <a:t>Szostak</a:t>
            </a:r>
            <a:endParaRPr lang="de-DE" sz="1200" b="1"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71604" y="1571612"/>
            <a:ext cx="7251931" cy="4686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en-US" sz="4000" b="1" dirty="0"/>
              <a:t>10 Desiderata for KO</a:t>
            </a:r>
            <a:endParaRPr lang="de-DE" sz="4000" b="1"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a:t>
            </a:fld>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9583433"/>
              </p:ext>
            </p:extLst>
          </p:nvPr>
        </p:nvGraphicFramePr>
        <p:xfrm>
          <a:off x="457200" y="1600200"/>
          <a:ext cx="8229600" cy="4632960"/>
        </p:xfrm>
        <a:graphic>
          <a:graphicData uri="http://schemas.openxmlformats.org/drawingml/2006/table">
            <a:tbl>
              <a:tblPr firstRow="1" bandRow="1">
                <a:effectLst/>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342900" lvl="0" indent="-342900">
                        <a:buFont typeface="+mj-lt"/>
                        <a:buAutoNum type="arabicPeriod"/>
                      </a:pPr>
                      <a:endParaRPr lang="en-US" sz="1800" b="0" kern="1200" baseline="0" dirty="0">
                        <a:solidFill>
                          <a:schemeClr val="tx1"/>
                        </a:solidFill>
                        <a:latin typeface="+mn-lt"/>
                        <a:ea typeface="+mn-ea"/>
                        <a:cs typeface="+mn-cs"/>
                      </a:endParaRPr>
                    </a:p>
                    <a:p>
                      <a:pPr marL="342900" lvl="0" indent="-342900">
                        <a:buFont typeface="+mj-lt"/>
                        <a:buAutoNum type="arabicPeriod"/>
                      </a:pPr>
                      <a:endParaRPr lang="en-US" sz="1800" b="0" kern="1200" baseline="0" dirty="0">
                        <a:solidFill>
                          <a:schemeClr val="tx1"/>
                        </a:solidFill>
                        <a:latin typeface="+mn-lt"/>
                        <a:ea typeface="+mn-ea"/>
                        <a:cs typeface="+mn-cs"/>
                      </a:endParaRPr>
                    </a:p>
                    <a:p>
                      <a:pPr marL="342900" lvl="0" indent="-342900">
                        <a:buFont typeface="+mj-lt"/>
                        <a:buAutoNum type="arabicPeriod"/>
                      </a:pPr>
                      <a:r>
                        <a:rPr lang="en-US" sz="1800" b="0" kern="1200" baseline="0" dirty="0">
                          <a:solidFill>
                            <a:schemeClr val="tx1"/>
                          </a:solidFill>
                          <a:latin typeface="+mn-lt"/>
                          <a:ea typeface="+mn-ea"/>
                          <a:cs typeface="+mn-cs"/>
                        </a:rPr>
                        <a:t>Recognize concepts/</a:t>
                      </a:r>
                      <a:r>
                        <a:rPr lang="en-US" sz="1800" b="1" kern="1200" baseline="0" dirty="0">
                          <a:solidFill>
                            <a:schemeClr val="tx1"/>
                          </a:solidFill>
                          <a:latin typeface="+mn-lt"/>
                          <a:ea typeface="+mn-ea"/>
                          <a:cs typeface="+mn-cs"/>
                        </a:rPr>
                        <a:t>knowledge units</a:t>
                      </a:r>
                      <a:r>
                        <a:rPr lang="en-US" sz="1800" b="0" kern="1200" baseline="0" dirty="0">
                          <a:solidFill>
                            <a:schemeClr val="tx1"/>
                          </a:solidFill>
                          <a:latin typeface="+mn-lt"/>
                          <a:ea typeface="+mn-ea"/>
                          <a:cs typeface="+mn-cs"/>
                        </a:rPr>
                        <a:t> and analyze their essential. characteristics, in order to create KOS.</a:t>
                      </a:r>
                      <a:endParaRPr lang="de-DE" sz="1800" b="0" kern="1200" baseline="0" dirty="0">
                        <a:solidFill>
                          <a:schemeClr val="tx1"/>
                        </a:solidFill>
                        <a:latin typeface="+mn-lt"/>
                        <a:ea typeface="+mn-ea"/>
                        <a:cs typeface="+mn-cs"/>
                      </a:endParaRPr>
                    </a:p>
                    <a:p>
                      <a:pPr marL="342900" lvl="0" indent="-342900">
                        <a:buFont typeface="+mj-lt"/>
                        <a:buAutoNum type="arabicPeriod"/>
                      </a:pPr>
                      <a:r>
                        <a:rPr lang="en-US" sz="1800" b="0" kern="1200" baseline="0" dirty="0">
                          <a:solidFill>
                            <a:schemeClr val="tx1"/>
                          </a:solidFill>
                          <a:latin typeface="+mn-lt"/>
                          <a:ea typeface="+mn-ea"/>
                          <a:cs typeface="+mn-cs"/>
                        </a:rPr>
                        <a:t>Identify the main </a:t>
                      </a:r>
                      <a:r>
                        <a:rPr lang="en-US" sz="1800" b="1" kern="1200" baseline="0" dirty="0">
                          <a:solidFill>
                            <a:schemeClr val="tx1"/>
                          </a:solidFill>
                          <a:latin typeface="+mn-lt"/>
                          <a:ea typeface="+mn-ea"/>
                          <a:cs typeface="+mn-cs"/>
                        </a:rPr>
                        <a:t>scope of ordering </a:t>
                      </a:r>
                      <a:r>
                        <a:rPr lang="en-US" sz="1800" b="0" kern="1200" baseline="0" dirty="0">
                          <a:solidFill>
                            <a:schemeClr val="tx1"/>
                          </a:solidFill>
                          <a:latin typeface="+mn-lt"/>
                          <a:ea typeface="+mn-ea"/>
                          <a:cs typeface="+mn-cs"/>
                        </a:rPr>
                        <a:t>systems.</a:t>
                      </a:r>
                      <a:endParaRPr lang="de-DE" sz="1800" b="0" kern="1200" baseline="0" dirty="0">
                        <a:solidFill>
                          <a:schemeClr val="tx1"/>
                        </a:solidFill>
                        <a:latin typeface="+mn-lt"/>
                        <a:ea typeface="+mn-ea"/>
                        <a:cs typeface="+mn-cs"/>
                      </a:endParaRPr>
                    </a:p>
                    <a:p>
                      <a:pPr marL="342900" lvl="0" indent="-342900">
                        <a:buFont typeface="+mj-lt"/>
                        <a:buAutoNum type="arabicPeriod"/>
                      </a:pPr>
                      <a:r>
                        <a:rPr lang="en-US" sz="1600" b="0" kern="1200" baseline="0" dirty="0">
                          <a:solidFill>
                            <a:schemeClr val="tx1"/>
                          </a:solidFill>
                          <a:latin typeface="+mn-lt"/>
                          <a:ea typeface="+mn-ea"/>
                          <a:cs typeface="+mn-cs"/>
                        </a:rPr>
                        <a:t>a) Elaborate a teaching </a:t>
                      </a:r>
                      <a:r>
                        <a:rPr lang="en-US" sz="1600" b="1" kern="1200" baseline="0" dirty="0">
                          <a:solidFill>
                            <a:schemeClr val="tx1"/>
                          </a:solidFill>
                          <a:latin typeface="+mn-lt"/>
                          <a:ea typeface="+mn-ea"/>
                          <a:cs typeface="+mn-cs"/>
                        </a:rPr>
                        <a:t>curriculum</a:t>
                      </a:r>
                      <a:r>
                        <a:rPr lang="en-US" sz="1600" b="0" kern="1200" baseline="0" dirty="0">
                          <a:solidFill>
                            <a:schemeClr val="tx1"/>
                          </a:solidFill>
                          <a:latin typeface="+mn-lt"/>
                          <a:ea typeface="+mn-ea"/>
                          <a:cs typeface="+mn-cs"/>
                        </a:rPr>
                        <a:t> for the various KO activities, together with titles of qualification of different professionals. </a:t>
                      </a:r>
                      <a:br>
                        <a:rPr lang="en-US" sz="1800" b="0" kern="1200" baseline="0" dirty="0">
                          <a:solidFill>
                            <a:schemeClr val="tx1"/>
                          </a:solidFill>
                          <a:latin typeface="+mn-lt"/>
                          <a:ea typeface="+mn-ea"/>
                          <a:cs typeface="+mn-cs"/>
                        </a:rPr>
                      </a:br>
                      <a:r>
                        <a:rPr lang="en-US" sz="1600" b="0" kern="1200" baseline="0" dirty="0">
                          <a:solidFill>
                            <a:schemeClr val="tx1"/>
                          </a:solidFill>
                          <a:latin typeface="+mn-lt"/>
                          <a:ea typeface="+mn-ea"/>
                          <a:cs typeface="+mn-cs"/>
                        </a:rPr>
                        <a:t>b) Establish an own </a:t>
                      </a:r>
                      <a:r>
                        <a:rPr lang="en-US" sz="1600" b="1" kern="1200" baseline="0" dirty="0">
                          <a:solidFill>
                            <a:schemeClr val="tx1"/>
                          </a:solidFill>
                          <a:latin typeface="+mn-lt"/>
                          <a:ea typeface="+mn-ea"/>
                          <a:cs typeface="+mn-cs"/>
                        </a:rPr>
                        <a:t>Academy</a:t>
                      </a:r>
                      <a:r>
                        <a:rPr lang="en-US" sz="1600" b="0" kern="1200" baseline="0" dirty="0">
                          <a:solidFill>
                            <a:schemeClr val="tx1"/>
                          </a:solidFill>
                          <a:latin typeface="+mn-lt"/>
                          <a:ea typeface="+mn-ea"/>
                          <a:cs typeface="+mn-cs"/>
                        </a:rPr>
                        <a:t>.</a:t>
                      </a:r>
                      <a:endParaRPr lang="de-DE" sz="1800" b="0" kern="1200" baseline="0" dirty="0">
                        <a:solidFill>
                          <a:schemeClr val="tx1"/>
                        </a:solidFill>
                        <a:latin typeface="+mn-lt"/>
                        <a:ea typeface="+mn-ea"/>
                        <a:cs typeface="+mn-cs"/>
                      </a:endParaRPr>
                    </a:p>
                    <a:p>
                      <a:pPr marL="342900" lvl="0" indent="-342900">
                        <a:buFont typeface="+mj-lt"/>
                        <a:buAutoNum type="arabicPeriod"/>
                      </a:pPr>
                      <a:r>
                        <a:rPr lang="en-US" sz="1800" b="0" kern="1200" baseline="0" dirty="0">
                          <a:solidFill>
                            <a:schemeClr val="tx1"/>
                          </a:solidFill>
                          <a:latin typeface="+mn-lt"/>
                          <a:ea typeface="+mn-ea"/>
                          <a:cs typeface="+mn-cs"/>
                        </a:rPr>
                        <a:t>Nationally and internationally, a paid secretariat should be employed, to raise </a:t>
                      </a:r>
                      <a:r>
                        <a:rPr lang="en-US" sz="1800" b="1" kern="1200" baseline="0" dirty="0">
                          <a:solidFill>
                            <a:schemeClr val="tx1"/>
                          </a:solidFill>
                          <a:latin typeface="+mn-lt"/>
                          <a:ea typeface="+mn-ea"/>
                          <a:cs typeface="+mn-cs"/>
                        </a:rPr>
                        <a:t>professionalism</a:t>
                      </a:r>
                      <a:r>
                        <a:rPr lang="en-US" sz="1800" b="0" kern="1200" baseline="0" dirty="0">
                          <a:solidFill>
                            <a:schemeClr val="tx1"/>
                          </a:solidFill>
                          <a:latin typeface="+mn-lt"/>
                          <a:ea typeface="+mn-ea"/>
                          <a:cs typeface="+mn-cs"/>
                        </a:rPr>
                        <a:t>.</a:t>
                      </a:r>
                      <a:endParaRPr lang="de-DE" sz="1800" b="0" kern="1200" baseline="0" dirty="0">
                        <a:solidFill>
                          <a:schemeClr val="tx1"/>
                        </a:solidFill>
                        <a:latin typeface="+mn-lt"/>
                        <a:ea typeface="+mn-ea"/>
                        <a:cs typeface="+mn-cs"/>
                      </a:endParaRPr>
                    </a:p>
                    <a:p>
                      <a:pPr marL="342900" lvl="0" indent="-342900">
                        <a:buFont typeface="+mj-lt"/>
                        <a:buAutoNum type="arabicPeriod"/>
                      </a:pPr>
                      <a:r>
                        <a:rPr lang="en-US" sz="1800" b="0" kern="1200" baseline="0" dirty="0">
                          <a:solidFill>
                            <a:schemeClr val="tx1"/>
                          </a:solidFill>
                          <a:latin typeface="+mn-lt"/>
                          <a:ea typeface="+mn-ea"/>
                          <a:cs typeface="+mn-cs"/>
                        </a:rPr>
                        <a:t>Elaborate an ordering system of all </a:t>
                      </a:r>
                      <a:r>
                        <a:rPr lang="en-US" sz="1800" b="1" kern="1200" baseline="0" dirty="0">
                          <a:solidFill>
                            <a:schemeClr val="tx1"/>
                          </a:solidFill>
                          <a:latin typeface="+mn-lt"/>
                          <a:ea typeface="+mn-ea"/>
                          <a:cs typeface="+mn-cs"/>
                        </a:rPr>
                        <a:t>KO-relevant concepts </a:t>
                      </a:r>
                      <a:r>
                        <a:rPr lang="en-US" sz="1800" b="0" kern="1200" baseline="0" dirty="0">
                          <a:solidFill>
                            <a:schemeClr val="tx1"/>
                          </a:solidFill>
                          <a:latin typeface="+mn-lt"/>
                          <a:ea typeface="+mn-ea"/>
                          <a:cs typeface="+mn-cs"/>
                        </a:rPr>
                        <a:t>to serve as a model for other knowledge fields.</a:t>
                      </a:r>
                      <a:endParaRPr lang="de-DE" sz="1800" b="0" kern="1200" baseline="0" dirty="0">
                        <a:solidFill>
                          <a:schemeClr val="tx1"/>
                        </a:solidFill>
                        <a:latin typeface="+mn-lt"/>
                        <a:ea typeface="+mn-ea"/>
                        <a:cs typeface="+mn-cs"/>
                      </a:endParaRPr>
                    </a:p>
                  </a:txBody>
                  <a:tcPr>
                    <a:noFill/>
                  </a:tcPr>
                </a:tc>
                <a:tc>
                  <a:txBody>
                    <a:bodyPr/>
                    <a:lstStyle/>
                    <a:p>
                      <a:pPr marL="342900" lvl="0" indent="-342900">
                        <a:buFont typeface="+mj-lt"/>
                        <a:buAutoNum type="arabicPeriod" startAt="6"/>
                      </a:pPr>
                      <a:r>
                        <a:rPr lang="en-US" sz="1800" b="0" kern="1200" baseline="0" dirty="0">
                          <a:solidFill>
                            <a:schemeClr val="tx1"/>
                          </a:solidFill>
                          <a:latin typeface="+mn-lt"/>
                          <a:ea typeface="+mn-ea"/>
                          <a:cs typeface="+mn-cs"/>
                        </a:rPr>
                        <a:t>Establish national </a:t>
                      </a:r>
                      <a:r>
                        <a:rPr lang="en-US" sz="1800" b="1" kern="1200" baseline="0" dirty="0">
                          <a:solidFill>
                            <a:schemeClr val="tx1"/>
                          </a:solidFill>
                          <a:latin typeface="+mn-lt"/>
                          <a:ea typeface="+mn-ea"/>
                          <a:cs typeface="+mn-cs"/>
                        </a:rPr>
                        <a:t>KO institutes </a:t>
                      </a:r>
                      <a:r>
                        <a:rPr lang="en-US" sz="1800" b="0" kern="1200" baseline="0" dirty="0">
                          <a:solidFill>
                            <a:schemeClr val="tx1"/>
                          </a:solidFill>
                          <a:latin typeface="+mn-lt"/>
                          <a:ea typeface="+mn-ea"/>
                          <a:cs typeface="+mn-cs"/>
                        </a:rPr>
                        <a:t>for the elaboration of KOSs, attached to research institutions.</a:t>
                      </a:r>
                      <a:endParaRPr lang="de-DE" sz="1800" b="0" kern="1200" baseline="0" dirty="0">
                        <a:solidFill>
                          <a:schemeClr val="tx1"/>
                        </a:solidFill>
                        <a:latin typeface="+mn-lt"/>
                        <a:ea typeface="+mn-ea"/>
                        <a:cs typeface="+mn-cs"/>
                      </a:endParaRPr>
                    </a:p>
                    <a:p>
                      <a:pPr marL="342900" lvl="0" indent="-342900">
                        <a:buFont typeface="+mj-lt"/>
                        <a:buAutoNum type="arabicPeriod" startAt="6"/>
                      </a:pPr>
                      <a:r>
                        <a:rPr lang="en-US" sz="1800" b="1" kern="1200" baseline="0" dirty="0">
                          <a:solidFill>
                            <a:schemeClr val="tx1"/>
                          </a:solidFill>
                          <a:latin typeface="+mn-lt"/>
                          <a:ea typeface="+mn-ea"/>
                          <a:cs typeface="+mn-cs"/>
                        </a:rPr>
                        <a:t>KO experts </a:t>
                      </a:r>
                      <a:r>
                        <a:rPr lang="en-US" sz="1800" b="0" kern="1200" baseline="0" dirty="0">
                          <a:solidFill>
                            <a:schemeClr val="tx1"/>
                          </a:solidFill>
                          <a:latin typeface="+mn-lt"/>
                          <a:ea typeface="+mn-ea"/>
                          <a:cs typeface="+mn-cs"/>
                        </a:rPr>
                        <a:t>should act on the public plane, e.g. as consultants, editors.</a:t>
                      </a:r>
                      <a:endParaRPr lang="de-DE" sz="1800" b="0" kern="1200" baseline="0" dirty="0">
                        <a:solidFill>
                          <a:schemeClr val="tx1"/>
                        </a:solidFill>
                        <a:latin typeface="+mn-lt"/>
                        <a:ea typeface="+mn-ea"/>
                        <a:cs typeface="+mn-cs"/>
                      </a:endParaRPr>
                    </a:p>
                    <a:p>
                      <a:pPr marL="342900" lvl="0" indent="-342900">
                        <a:buFont typeface="+mj-lt"/>
                        <a:buAutoNum type="arabicPeriod" startAt="6"/>
                      </a:pPr>
                      <a:r>
                        <a:rPr lang="en-US" sz="1800" b="0" kern="1200" baseline="0" dirty="0">
                          <a:solidFill>
                            <a:schemeClr val="tx1"/>
                          </a:solidFill>
                          <a:latin typeface="+mn-lt"/>
                          <a:ea typeface="+mn-ea"/>
                          <a:cs typeface="+mn-cs"/>
                        </a:rPr>
                        <a:t>The General Secretariat should </a:t>
                      </a:r>
                      <a:r>
                        <a:rPr lang="en-US" sz="1800" b="1" kern="1200" baseline="0" dirty="0">
                          <a:solidFill>
                            <a:schemeClr val="tx1"/>
                          </a:solidFill>
                          <a:latin typeface="+mn-lt"/>
                          <a:ea typeface="+mn-ea"/>
                          <a:cs typeface="+mn-cs"/>
                        </a:rPr>
                        <a:t>collaborate</a:t>
                      </a:r>
                      <a:r>
                        <a:rPr lang="en-US" sz="1800" b="0" kern="1200" baseline="0" dirty="0">
                          <a:solidFill>
                            <a:schemeClr val="tx1"/>
                          </a:solidFill>
                          <a:latin typeface="+mn-lt"/>
                          <a:ea typeface="+mn-ea"/>
                          <a:cs typeface="+mn-cs"/>
                        </a:rPr>
                        <a:t> with all the experts in the national chapters. </a:t>
                      </a:r>
                      <a:endParaRPr lang="de-DE" sz="1800" b="0" kern="1200" baseline="0" dirty="0">
                        <a:solidFill>
                          <a:schemeClr val="tx1"/>
                        </a:solidFill>
                        <a:latin typeface="+mn-lt"/>
                        <a:ea typeface="+mn-ea"/>
                        <a:cs typeface="+mn-cs"/>
                      </a:endParaRPr>
                    </a:p>
                    <a:p>
                      <a:pPr marL="342900" lvl="0" indent="-342900">
                        <a:buFont typeface="+mj-lt"/>
                        <a:buAutoNum type="arabicPeriod" startAt="6"/>
                      </a:pPr>
                      <a:r>
                        <a:rPr lang="en-US" sz="1800" b="0" kern="1200" baseline="0" dirty="0">
                          <a:solidFill>
                            <a:schemeClr val="tx1"/>
                          </a:solidFill>
                          <a:latin typeface="+mn-lt"/>
                          <a:ea typeface="+mn-ea"/>
                          <a:cs typeface="+mn-cs"/>
                        </a:rPr>
                        <a:t>Intensify the promotion of knowledge about KO through </a:t>
                      </a:r>
                      <a:r>
                        <a:rPr lang="en-US" sz="1800" b="1" kern="1200" baseline="0" dirty="0">
                          <a:solidFill>
                            <a:schemeClr val="tx1"/>
                          </a:solidFill>
                          <a:latin typeface="+mn-lt"/>
                          <a:ea typeface="+mn-ea"/>
                          <a:cs typeface="+mn-cs"/>
                        </a:rPr>
                        <a:t>publications</a:t>
                      </a:r>
                      <a:r>
                        <a:rPr lang="en-US" sz="1800" b="0" kern="1200" baseline="0" dirty="0">
                          <a:solidFill>
                            <a:schemeClr val="tx1"/>
                          </a:solidFill>
                          <a:latin typeface="+mn-lt"/>
                          <a:ea typeface="+mn-ea"/>
                          <a:cs typeface="+mn-cs"/>
                        </a:rPr>
                        <a:t>.</a:t>
                      </a:r>
                      <a:endParaRPr lang="de-DE" sz="1800" b="0" kern="1200" baseline="0" dirty="0">
                        <a:solidFill>
                          <a:schemeClr val="tx1"/>
                        </a:solidFill>
                        <a:latin typeface="+mn-lt"/>
                        <a:ea typeface="+mn-ea"/>
                        <a:cs typeface="+mn-cs"/>
                      </a:endParaRPr>
                    </a:p>
                    <a:p>
                      <a:pPr marL="342900" indent="-342900">
                        <a:buFont typeface="+mj-lt"/>
                        <a:buAutoNum type="arabicPeriod" startAt="6"/>
                      </a:pPr>
                      <a:r>
                        <a:rPr lang="en-US" sz="1600" b="0" kern="1200" baseline="0" dirty="0">
                          <a:solidFill>
                            <a:schemeClr val="tx1"/>
                          </a:solidFill>
                          <a:latin typeface="+mn-lt"/>
                          <a:ea typeface="+mn-ea"/>
                          <a:cs typeface="+mn-cs"/>
                        </a:rPr>
                        <a:t>a)</a:t>
                      </a:r>
                      <a:r>
                        <a:rPr lang="en-US" sz="1800" b="0" kern="1200" baseline="0" dirty="0">
                          <a:solidFill>
                            <a:schemeClr val="tx1"/>
                          </a:solidFill>
                          <a:latin typeface="+mn-lt"/>
                          <a:ea typeface="+mn-ea"/>
                          <a:cs typeface="+mn-cs"/>
                        </a:rPr>
                        <a:t> </a:t>
                      </a:r>
                      <a:r>
                        <a:rPr lang="en-US" sz="1600" b="0" kern="1200" baseline="0" dirty="0">
                          <a:solidFill>
                            <a:schemeClr val="tx1"/>
                          </a:solidFill>
                          <a:latin typeface="+mn-lt"/>
                          <a:ea typeface="+mn-ea"/>
                          <a:cs typeface="+mn-cs"/>
                        </a:rPr>
                        <a:t>KO should become an independent </a:t>
                      </a:r>
                      <a:r>
                        <a:rPr lang="en-US" sz="1600" b="1" kern="1200" baseline="0" dirty="0">
                          <a:solidFill>
                            <a:schemeClr val="tx1"/>
                          </a:solidFill>
                          <a:latin typeface="+mn-lt"/>
                          <a:ea typeface="+mn-ea"/>
                          <a:cs typeface="+mn-cs"/>
                        </a:rPr>
                        <a:t>autonomous discipline </a:t>
                      </a:r>
                      <a:r>
                        <a:rPr lang="en-US" sz="1600" b="0" kern="1200" baseline="0" dirty="0">
                          <a:solidFill>
                            <a:schemeClr val="tx1"/>
                          </a:solidFill>
                          <a:latin typeface="+mn-lt"/>
                          <a:ea typeface="+mn-ea"/>
                          <a:cs typeface="+mn-cs"/>
                        </a:rPr>
                        <a:t>under the Science of Science</a:t>
                      </a:r>
                      <a:r>
                        <a:rPr lang="en-US" sz="1600" b="0" kern="1200" dirty="0">
                          <a:solidFill>
                            <a:schemeClr val="tx1"/>
                          </a:solidFill>
                          <a:latin typeface="+mn-lt"/>
                          <a:ea typeface="+mn-ea"/>
                          <a:cs typeface="+mn-cs"/>
                        </a:rPr>
                        <a:t>.</a:t>
                      </a:r>
                      <a:br>
                        <a:rPr lang="en-US" sz="1800" b="0" kern="1200" baseline="0" dirty="0">
                          <a:solidFill>
                            <a:schemeClr val="tx1"/>
                          </a:solidFill>
                          <a:latin typeface="+mn-lt"/>
                          <a:ea typeface="+mn-ea"/>
                          <a:cs typeface="+mn-cs"/>
                        </a:rPr>
                      </a:br>
                      <a:r>
                        <a:rPr lang="en-US" sz="1600" b="0" kern="1200" dirty="0">
                          <a:solidFill>
                            <a:schemeClr val="tx1"/>
                          </a:solidFill>
                          <a:latin typeface="+mn-lt"/>
                          <a:ea typeface="+mn-ea"/>
                          <a:cs typeface="+mn-cs"/>
                        </a:rPr>
                        <a:t>b)</a:t>
                      </a:r>
                      <a:r>
                        <a:rPr lang="en-US" sz="1800" b="0" kern="1200" dirty="0">
                          <a:solidFill>
                            <a:schemeClr val="tx1"/>
                          </a:solidFill>
                          <a:latin typeface="+mn-lt"/>
                          <a:ea typeface="+mn-ea"/>
                          <a:cs typeface="+mn-cs"/>
                        </a:rPr>
                        <a:t> </a:t>
                      </a:r>
                      <a:r>
                        <a:rPr lang="en-US" sz="1600" b="0" kern="1200" dirty="0">
                          <a:solidFill>
                            <a:schemeClr val="tx1"/>
                          </a:solidFill>
                          <a:latin typeface="+mn-lt"/>
                          <a:ea typeface="+mn-ea"/>
                          <a:cs typeface="+mn-cs"/>
                        </a:rPr>
                        <a:t>Classification systems should not be implemented as discipline-oriented. See: Information Coding Classification (ICC), based on </a:t>
                      </a:r>
                      <a:r>
                        <a:rPr lang="en-US" sz="1600" b="1" kern="1200" dirty="0">
                          <a:solidFill>
                            <a:schemeClr val="tx1"/>
                          </a:solidFill>
                          <a:latin typeface="+mn-lt"/>
                          <a:ea typeface="+mn-ea"/>
                          <a:cs typeface="+mn-cs"/>
                        </a:rPr>
                        <a:t>general object areas</a:t>
                      </a:r>
                      <a:r>
                        <a:rPr lang="en-US" sz="1600" b="0" kern="1200" dirty="0">
                          <a:solidFill>
                            <a:schemeClr val="tx1"/>
                          </a:solidFill>
                          <a:latin typeface="+mn-lt"/>
                          <a:ea typeface="+mn-ea"/>
                          <a:cs typeface="+mn-cs"/>
                        </a:rPr>
                        <a:t>.</a:t>
                      </a:r>
                      <a:endParaRPr lang="de-DE" b="0" dirty="0">
                        <a:solidFill>
                          <a:schemeClr val="tx1"/>
                        </a:solidFill>
                      </a:endParaRPr>
                    </a:p>
                  </a:txBody>
                  <a:tcPr>
                    <a:noFill/>
                  </a:tcPr>
                </a:tc>
                <a:extLst>
                  <a:ext uri="{0D108BD9-81ED-4DB2-BD59-A6C34878D82A}">
                    <a16:rowId xmlns:a16="http://schemas.microsoft.com/office/drawing/2014/main" val="10000"/>
                  </a:ext>
                </a:extLst>
              </a:tr>
            </a:tbl>
          </a:graphicData>
        </a:graphic>
      </p:graphicFrame>
      <p:pic>
        <p:nvPicPr>
          <p:cNvPr id="8" name="Grafik 7" descr="Vignette.jpg"/>
          <p:cNvPicPr>
            <a:picLocks noChangeAspect="1"/>
          </p:cNvPicPr>
          <p:nvPr/>
        </p:nvPicPr>
        <p:blipFill>
          <a:blip r:embed="rId2" cstate="print"/>
          <a:stretch>
            <a:fillRect/>
          </a:stretch>
        </p:blipFill>
        <p:spPr>
          <a:xfrm>
            <a:off x="0" y="0"/>
            <a:ext cx="1647825" cy="2247900"/>
          </a:xfrm>
          <a:prstGeom prst="rect">
            <a:avLst/>
          </a:prstGeom>
        </p:spPr>
      </p:pic>
      <p:sp>
        <p:nvSpPr>
          <p:cNvPr id="9" name="Textfeld 8"/>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12" name="Ellipse 11"/>
          <p:cNvSpPr/>
          <p:nvPr/>
        </p:nvSpPr>
        <p:spPr>
          <a:xfrm>
            <a:off x="1571604" y="2143116"/>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1785918" y="3000372"/>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1357290" y="4214818"/>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500034" y="5000636"/>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28596" y="5572140"/>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5500694" y="1571612"/>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4071934" y="2428868"/>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4572000" y="3214686"/>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6000760" y="4071942"/>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500562" y="4572008"/>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a:off x="5072066" y="5857892"/>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1643042" y="3500438"/>
            <a:ext cx="3000396" cy="4286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blinds(horizontal)">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linds(horizontal)">
                                      <p:cBhvr>
                                        <p:cTn id="55" dur="500"/>
                                        <p:tgtEl>
                                          <p:spTgt spid="2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linds(horizontal)">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nSpc>
                <a:spcPts val="1200"/>
              </a:lnSpc>
              <a:spcAft>
                <a:spcPts val="0"/>
              </a:spcAft>
            </a:pPr>
            <a:r>
              <a:rPr lang="en-US" sz="4000" dirty="0">
                <a:ea typeface="Calibri"/>
                <a:cs typeface="Times New Roman"/>
              </a:rPr>
              <a:t>IV. </a:t>
            </a:r>
            <a:r>
              <a:rPr lang="en-US" sz="4000" b="1" dirty="0">
                <a:ea typeface="Calibri"/>
                <a:cs typeface="Times New Roman"/>
              </a:rPr>
              <a:t>KO as</a:t>
            </a:r>
            <a:br>
              <a:rPr lang="en-US" sz="4000" b="1" dirty="0">
                <a:ea typeface="Calibri"/>
                <a:cs typeface="Times New Roman"/>
              </a:rPr>
            </a:br>
            <a:br>
              <a:rPr lang="en-US" sz="4000" b="1" dirty="0">
                <a:ea typeface="Calibri"/>
                <a:cs typeface="Times New Roman"/>
              </a:rPr>
            </a:br>
            <a:r>
              <a:rPr lang="en-US" sz="4000" b="1" dirty="0">
                <a:ea typeface="Calibri"/>
                <a:cs typeface="Times New Roman"/>
              </a:rPr>
              <a:t> </a:t>
            </a:r>
            <a:br>
              <a:rPr lang="en-US" sz="4000" b="1" dirty="0">
                <a:ea typeface="Calibri"/>
                <a:cs typeface="Times New Roman"/>
              </a:rPr>
            </a:br>
            <a:r>
              <a:rPr lang="en-US" sz="4000" b="1" dirty="0">
                <a:ea typeface="Calibri"/>
                <a:cs typeface="Times New Roman"/>
              </a:rPr>
              <a:t>Science of Science</a:t>
            </a:r>
            <a:endParaRPr lang="de-DE" sz="4000"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12:58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30</a:t>
            </a:fld>
            <a:endParaRPr lang="de-DE" dirty="0"/>
          </a:p>
        </p:txBody>
      </p:sp>
      <p:sp>
        <p:nvSpPr>
          <p:cNvPr id="6" name="Inhaltsplatzhalter 5"/>
          <p:cNvSpPr>
            <a:spLocks noGrp="1"/>
          </p:cNvSpPr>
          <p:nvPr>
            <p:ph idx="1"/>
          </p:nvPr>
        </p:nvSpPr>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Birger </a:t>
            </a:r>
            <a:r>
              <a:rPr lang="de-DE" sz="1200" b="1" dirty="0" err="1"/>
              <a:t>Hjørland</a:t>
            </a:r>
            <a:endParaRPr lang="de-DE" sz="1200" b="1" dirty="0"/>
          </a:p>
        </p:txBody>
      </p:sp>
      <p:sp>
        <p:nvSpPr>
          <p:cNvPr id="8" name="Titel 1"/>
          <p:cNvSpPr txBox="1">
            <a:spLocks/>
          </p:cNvSpPr>
          <p:nvPr/>
        </p:nvSpPr>
        <p:spPr>
          <a:xfrm>
            <a:off x="642910" y="25717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mj-lt"/>
                <a:ea typeface="+mj-ea"/>
                <a:cs typeface="+mj-cs"/>
              </a:rPr>
              <a:t>Knowledge Organization </a:t>
            </a:r>
            <a:br>
              <a:rPr kumimoji="0" lang="en-US" sz="3600" b="1" i="0" u="none" strike="noStrike" kern="1200" cap="none" spc="0" normalizeH="0" baseline="0" noProof="0" dirty="0">
                <a:ln>
                  <a:noFill/>
                </a:ln>
                <a:solidFill>
                  <a:srgbClr val="C00000"/>
                </a:solidFill>
                <a:effectLst/>
                <a:uLnTx/>
                <a:uFillTx/>
                <a:latin typeface="+mj-lt"/>
                <a:ea typeface="+mj-ea"/>
                <a:cs typeface="+mj-cs"/>
              </a:rPr>
            </a:br>
            <a:r>
              <a:rPr kumimoji="0" lang="en-US" sz="3600" b="1" i="0" u="none" strike="noStrike" kern="1200" cap="none" spc="0" normalizeH="0" baseline="0" noProof="0" dirty="0">
                <a:ln>
                  <a:noFill/>
                </a:ln>
                <a:solidFill>
                  <a:srgbClr val="C00000"/>
                </a:solidFill>
                <a:effectLst/>
                <a:uLnTx/>
                <a:uFillTx/>
                <a:latin typeface="+mj-lt"/>
                <a:ea typeface="+mj-ea"/>
                <a:cs typeface="+mj-cs"/>
              </a:rPr>
              <a:t>as a Science of Science</a:t>
            </a:r>
            <a:endParaRPr kumimoji="0" lang="de-DE" sz="36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err="1"/>
              <a:t>Dahlberg</a:t>
            </a:r>
            <a:r>
              <a:rPr lang="de-DE" sz="4000" dirty="0"/>
              <a:t>‘ s KO</a:t>
            </a:r>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31</a:t>
            </a:fld>
            <a:endParaRPr lang="de-DE" dirty="0"/>
          </a:p>
        </p:txBody>
      </p:sp>
      <p:sp>
        <p:nvSpPr>
          <p:cNvPr id="6" name="Inhaltsplatzhalter 5"/>
          <p:cNvSpPr>
            <a:spLocks noGrp="1"/>
          </p:cNvSpPr>
          <p:nvPr>
            <p:ph idx="1"/>
          </p:nvPr>
        </p:nvSpPr>
        <p:spPr>
          <a:xfrm>
            <a:off x="428596" y="1714488"/>
            <a:ext cx="8229600" cy="4686320"/>
          </a:xfrm>
        </p:spPr>
        <p:txBody>
          <a:bodyPr>
            <a:normAutofit/>
          </a:bodyPr>
          <a:lstStyle/>
          <a:p>
            <a:endParaRPr lang="de-DE" dirty="0"/>
          </a:p>
          <a:p>
            <a:endParaRPr lang="de-DE" dirty="0"/>
          </a:p>
          <a:p>
            <a:r>
              <a:rPr lang="en-US" sz="2400" dirty="0"/>
              <a:t>worked in different scientific domains. </a:t>
            </a:r>
          </a:p>
          <a:p>
            <a:r>
              <a:rPr lang="en-US" sz="2400" dirty="0"/>
              <a:t>Knowledge Organization: a science of science. </a:t>
            </a:r>
          </a:p>
          <a:p>
            <a:r>
              <a:rPr lang="en-US" sz="2400" dirty="0"/>
              <a:t>KO: independent science – but background in LIS. </a:t>
            </a:r>
          </a:p>
          <a:p>
            <a:r>
              <a:rPr lang="en-US" sz="2400" dirty="0"/>
              <a:t>separate from information science: terminology studies (–&gt; Eugen </a:t>
            </a:r>
            <a:r>
              <a:rPr lang="en-US" sz="2400" dirty="0" err="1"/>
              <a:t>Wüster</a:t>
            </a:r>
            <a:r>
              <a:rPr lang="en-US" sz="2400" dirty="0"/>
              <a:t>) </a:t>
            </a:r>
            <a:endParaRPr lang="de-DE" sz="2400"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Birger </a:t>
            </a:r>
            <a:r>
              <a:rPr lang="de-DE" sz="1200" b="1" dirty="0" err="1"/>
              <a:t>Hjørland</a:t>
            </a:r>
            <a:endParaRPr lang="de-DE" sz="12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a:t>Further </a:t>
            </a:r>
            <a:r>
              <a:rPr lang="de-DE" sz="4000" dirty="0" err="1"/>
              <a:t>key</a:t>
            </a:r>
            <a:r>
              <a:rPr lang="de-DE" sz="4000" dirty="0"/>
              <a:t> </a:t>
            </a:r>
            <a:r>
              <a:rPr lang="de-DE" sz="4000" dirty="0" err="1"/>
              <a:t>aspe</a:t>
            </a:r>
            <a:r>
              <a:rPr lang="de-DE" dirty="0" err="1"/>
              <a:t>cts</a:t>
            </a:r>
            <a:endParaRPr lang="de-DE"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32</a:t>
            </a:fld>
            <a:endParaRPr lang="de-DE" dirty="0"/>
          </a:p>
        </p:txBody>
      </p:sp>
      <p:sp>
        <p:nvSpPr>
          <p:cNvPr id="6" name="Inhaltsplatzhalter 5"/>
          <p:cNvSpPr>
            <a:spLocks noGrp="1"/>
          </p:cNvSpPr>
          <p:nvPr>
            <p:ph idx="1"/>
          </p:nvPr>
        </p:nvSpPr>
        <p:spPr>
          <a:xfrm>
            <a:off x="428596" y="1714488"/>
            <a:ext cx="8229600" cy="4686320"/>
          </a:xfrm>
        </p:spPr>
        <p:txBody>
          <a:bodyPr>
            <a:normAutofit/>
          </a:bodyPr>
          <a:lstStyle/>
          <a:p>
            <a:endParaRPr lang="de-DE" dirty="0"/>
          </a:p>
          <a:p>
            <a:endParaRPr lang="de-DE" dirty="0"/>
          </a:p>
          <a:p>
            <a:r>
              <a:rPr lang="en-US" sz="2400" dirty="0"/>
              <a:t>contributed to thesaurus development</a:t>
            </a:r>
          </a:p>
          <a:p>
            <a:r>
              <a:rPr lang="en-US" sz="2400" dirty="0"/>
              <a:t>Universal Classification</a:t>
            </a:r>
          </a:p>
          <a:p>
            <a:r>
              <a:rPr lang="en-US" sz="2400" dirty="0"/>
              <a:t>book series: </a:t>
            </a:r>
            <a:r>
              <a:rPr lang="en-US" sz="2400" i="1" dirty="0"/>
              <a:t>Knowledge Organization in Subject Areas. </a:t>
            </a:r>
            <a:r>
              <a:rPr lang="en-US" sz="2400" dirty="0"/>
              <a:t>(only one volume)</a:t>
            </a:r>
          </a:p>
          <a:p>
            <a:r>
              <a:rPr lang="en-US" sz="2400" dirty="0"/>
              <a:t>KO: too isolated in relation to classification in different domains (philosophers has succeeded far better)</a:t>
            </a:r>
          </a:p>
          <a:p>
            <a:r>
              <a:rPr lang="en-US" sz="2400" dirty="0"/>
              <a:t>important, to establish an interdisciplinary network and platform. </a:t>
            </a:r>
            <a:endParaRPr lang="de-DE" sz="2400"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Birger </a:t>
            </a:r>
            <a:r>
              <a:rPr lang="de-DE" sz="1200" b="1" dirty="0" err="1"/>
              <a:t>Hjørland</a:t>
            </a:r>
            <a:endParaRPr lang="de-DE" sz="1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fontScale="90000"/>
          </a:bodyPr>
          <a:lstStyle/>
          <a:p>
            <a:r>
              <a:rPr lang="en-US" dirty="0"/>
              <a:t>ISKO Encyclopedia of Knowledge Organization (IEKO)</a:t>
            </a:r>
            <a:endParaRPr lang="de-DE"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33</a:t>
            </a:fld>
            <a:endParaRPr lang="de-DE" dirty="0"/>
          </a:p>
        </p:txBody>
      </p:sp>
      <p:sp>
        <p:nvSpPr>
          <p:cNvPr id="6" name="Inhaltsplatzhalter 5"/>
          <p:cNvSpPr>
            <a:spLocks noGrp="1"/>
          </p:cNvSpPr>
          <p:nvPr>
            <p:ph idx="1"/>
          </p:nvPr>
        </p:nvSpPr>
        <p:spPr>
          <a:xfrm>
            <a:off x="428596" y="1714488"/>
            <a:ext cx="8229600" cy="4686320"/>
          </a:xfrm>
        </p:spPr>
        <p:txBody>
          <a:bodyPr>
            <a:normAutofit fontScale="77500" lnSpcReduction="20000"/>
          </a:bodyPr>
          <a:lstStyle/>
          <a:p>
            <a:endParaRPr lang="de-DE" dirty="0"/>
          </a:p>
          <a:p>
            <a:endParaRPr lang="de-DE" dirty="0"/>
          </a:p>
          <a:p>
            <a:r>
              <a:rPr lang="en-US" sz="3100" dirty="0"/>
              <a:t>a platform for </a:t>
            </a:r>
          </a:p>
          <a:p>
            <a:pPr lvl="1"/>
            <a:r>
              <a:rPr lang="en-US" sz="3100" dirty="0"/>
              <a:t>theoretical issues in classifications, indexing, big data etc.</a:t>
            </a:r>
          </a:p>
          <a:p>
            <a:pPr lvl="1"/>
            <a:r>
              <a:rPr lang="en-US" sz="3100" dirty="0"/>
              <a:t>for specific problems in each domain. </a:t>
            </a:r>
          </a:p>
          <a:p>
            <a:r>
              <a:rPr lang="en-US" sz="3100" dirty="0"/>
              <a:t>attracting leading researchers, e.g. </a:t>
            </a:r>
          </a:p>
          <a:p>
            <a:pPr lvl="1"/>
            <a:r>
              <a:rPr lang="en-US" sz="3100" dirty="0"/>
              <a:t>astronomical classification, </a:t>
            </a:r>
          </a:p>
          <a:p>
            <a:pPr lvl="1"/>
            <a:r>
              <a:rPr lang="en-US" sz="3100" dirty="0"/>
              <a:t>biological classification, </a:t>
            </a:r>
          </a:p>
          <a:p>
            <a:pPr lvl="1"/>
            <a:r>
              <a:rPr lang="en-US" sz="3100" dirty="0"/>
              <a:t>chemical and physical classification (e.g., the Periodical System), </a:t>
            </a:r>
          </a:p>
          <a:p>
            <a:pPr lvl="1"/>
            <a:r>
              <a:rPr lang="en-US" sz="3100" dirty="0"/>
              <a:t>language classification, </a:t>
            </a:r>
          </a:p>
          <a:p>
            <a:pPr lvl="1"/>
            <a:r>
              <a:rPr lang="en-US" sz="3100" dirty="0"/>
              <a:t>psychiatric classification</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Birger </a:t>
            </a:r>
            <a:r>
              <a:rPr lang="de-DE" sz="1200" b="1" dirty="0" err="1"/>
              <a:t>Hjørland</a:t>
            </a:r>
            <a:endParaRPr lang="de-DE" sz="12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ISKO Encyclopedia of Knowledge Organization (IEKO)</a:t>
            </a:r>
            <a:endParaRPr lang="de-DE"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34</a:t>
            </a:fld>
            <a:endParaRPr lang="de-DE" dirty="0"/>
          </a:p>
        </p:txBody>
      </p:sp>
      <p:sp>
        <p:nvSpPr>
          <p:cNvPr id="6" name="Pladsholder til indhold 5"/>
          <p:cNvSpPr>
            <a:spLocks noGrp="1"/>
          </p:cNvSpPr>
          <p:nvPr>
            <p:ph idx="1"/>
          </p:nvPr>
        </p:nvSpPr>
        <p:spPr/>
        <p:txBody>
          <a:bodyPr/>
          <a:lstStyle/>
          <a:p>
            <a:endParaRPr lang="en-US" sz="2400" dirty="0"/>
          </a:p>
          <a:p>
            <a:endParaRPr lang="en-US" sz="2400" dirty="0"/>
          </a:p>
          <a:p>
            <a:r>
              <a:rPr lang="en-US" sz="2400" dirty="0"/>
              <a:t>not easy to make researchers contribute to our domain rather than their one</a:t>
            </a:r>
          </a:p>
          <a:p>
            <a:r>
              <a:rPr lang="en-US" sz="2400" dirty="0"/>
              <a:t>researchers will see the advantage </a:t>
            </a:r>
          </a:p>
          <a:p>
            <a:pPr lvl="1"/>
            <a:r>
              <a:rPr lang="en-US" sz="2400" dirty="0"/>
              <a:t>having all different domains and voices in one place, </a:t>
            </a:r>
          </a:p>
          <a:p>
            <a:pPr lvl="1"/>
            <a:r>
              <a:rPr lang="en-US" sz="2400" dirty="0"/>
              <a:t>open</a:t>
            </a:r>
          </a:p>
          <a:p>
            <a:pPr lvl="1"/>
            <a:r>
              <a:rPr lang="en-US" sz="2400" dirty="0"/>
              <a:t>motivating to contribute</a:t>
            </a:r>
          </a:p>
          <a:p>
            <a:r>
              <a:rPr lang="en-US" sz="2400" dirty="0"/>
              <a:t>meets visions of </a:t>
            </a:r>
            <a:r>
              <a:rPr lang="en-US" sz="2400" dirty="0" err="1"/>
              <a:t>Ingetraut</a:t>
            </a:r>
            <a:endParaRPr lang="de-DE" sz="2400" dirty="0"/>
          </a:p>
          <a:p>
            <a:pPr marL="0" indent="0">
              <a:buNone/>
            </a:pPr>
            <a:endParaRPr lang="da-DK"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Birger </a:t>
            </a:r>
            <a:r>
              <a:rPr lang="de-DE" sz="1200" b="1" dirty="0" err="1"/>
              <a:t>Hjørland</a:t>
            </a:r>
            <a:endParaRPr lang="de-DE" sz="12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35</a:t>
            </a:fld>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Joe Tennis</a:t>
            </a:r>
          </a:p>
        </p:txBody>
      </p:sp>
      <p:sp>
        <p:nvSpPr>
          <p:cNvPr id="8" name="Titel 7"/>
          <p:cNvSpPr>
            <a:spLocks noGrp="1"/>
          </p:cNvSpPr>
          <p:nvPr>
            <p:ph type="title"/>
          </p:nvPr>
        </p:nvSpPr>
        <p:spPr/>
        <p:txBody>
          <a:bodyPr>
            <a:noAutofit/>
          </a:bodyPr>
          <a:lstStyle/>
          <a:p>
            <a:pPr lvl="0"/>
            <a:r>
              <a:rPr lang="en-US" sz="4000" dirty="0">
                <a:ea typeface="Calibri"/>
                <a:cs typeface="Times New Roman"/>
              </a:rPr>
              <a:t>IV. KO as Science </a:t>
            </a:r>
            <a:br>
              <a:rPr lang="en-US" sz="4000" dirty="0">
                <a:ea typeface="Calibri"/>
                <a:cs typeface="Times New Roman"/>
              </a:rPr>
            </a:br>
            <a:r>
              <a:rPr lang="en-US" sz="4000" dirty="0">
                <a:ea typeface="Calibri"/>
                <a:cs typeface="Times New Roman"/>
              </a:rPr>
              <a:t>of Science </a:t>
            </a:r>
            <a:r>
              <a:rPr lang="de-DE" sz="4000" b="1" dirty="0">
                <a:ea typeface="Calibri"/>
                <a:cs typeface="Times New Roman"/>
              </a:rPr>
              <a:t>(</a:t>
            </a:r>
            <a:r>
              <a:rPr lang="de-DE" sz="4000" b="1" dirty="0" err="1">
                <a:ea typeface="Calibri"/>
                <a:cs typeface="Times New Roman"/>
              </a:rPr>
              <a:t>co-statement</a:t>
            </a:r>
            <a:r>
              <a:rPr lang="de-DE" sz="4000" b="1" dirty="0">
                <a:ea typeface="Calibri"/>
                <a:cs typeface="Times New Roman"/>
              </a:rPr>
              <a:t>)</a:t>
            </a:r>
            <a:endParaRPr lang="de-DE" sz="4000" dirty="0"/>
          </a:p>
        </p:txBody>
      </p:sp>
      <p:sp>
        <p:nvSpPr>
          <p:cNvPr id="9" name="Titel 1"/>
          <p:cNvSpPr txBox="1">
            <a:spLocks/>
          </p:cNvSpPr>
          <p:nvPr/>
        </p:nvSpPr>
        <p:spPr>
          <a:xfrm>
            <a:off x="609600" y="427038"/>
            <a:ext cx="8229600" cy="1143000"/>
          </a:xfrm>
          <a:prstGeom prst="rect">
            <a:avLst/>
          </a:prstGeom>
        </p:spPr>
        <p:txBody>
          <a:bodyPr vert="horz" lIns="91440" tIns="45720" rIns="91440" bIns="45720" rtlCol="0" anchor="ctr">
            <a:normAutofit/>
          </a:bodyPr>
          <a:lstStyle/>
          <a:p>
            <a:pPr lvl="0" algn="ctr">
              <a:lnSpc>
                <a:spcPts val="1200"/>
              </a:lnSpc>
              <a:spcBef>
                <a:spcPct val="0"/>
              </a:spcBef>
            </a:pPr>
            <a:endParaRPr kumimoji="0" lang="de-DE" sz="3600" b="1" i="0" u="none" strike="noStrike" kern="1200" cap="none" spc="0" normalizeH="0" baseline="0" noProof="0" dirty="0">
              <a:ln>
                <a:noFill/>
              </a:ln>
              <a:solidFill>
                <a:schemeClr val="tx1"/>
              </a:solidFill>
              <a:effectLst/>
              <a:uLnTx/>
              <a:uFillTx/>
              <a:latin typeface="+mj-lt"/>
              <a:ea typeface="+mj-ea"/>
              <a:cs typeface="+mj-cs"/>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09700" y="1676400"/>
            <a:ext cx="6324600" cy="4533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pPr algn="r"/>
            <a:r>
              <a:rPr lang="en-US" sz="4000" dirty="0">
                <a:ea typeface="Calibri"/>
                <a:cs typeface="Times New Roman"/>
              </a:rPr>
              <a:t>V.  </a:t>
            </a:r>
            <a:r>
              <a:rPr lang="en-US" sz="4000" b="1" dirty="0">
                <a:ea typeface="Calibri"/>
                <a:cs typeface="Times New Roman"/>
              </a:rPr>
              <a:t>KO formation and environment</a:t>
            </a:r>
            <a:endParaRPr lang="de-DE" sz="4000"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a:t>
            </a:r>
            <a:r>
              <a:rPr lang="en-US" dirty="0"/>
              <a:t>12:10</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36</a:t>
            </a:fld>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
        <p:nvSpPr>
          <p:cNvPr id="9" name="Inhaltsplatzhalter 8"/>
          <p:cNvSpPr>
            <a:spLocks noGrp="1"/>
          </p:cNvSpPr>
          <p:nvPr>
            <p:ph idx="1"/>
          </p:nvPr>
        </p:nvSpPr>
        <p:spPr>
          <a:xfrm>
            <a:off x="1500166" y="1600200"/>
            <a:ext cx="7186634" cy="4686320"/>
          </a:xfrm>
        </p:spPr>
        <p:txBody>
          <a:bodyPr>
            <a:normAutofit fontScale="62500" lnSpcReduction="20000"/>
          </a:bodyPr>
          <a:lstStyle/>
          <a:p>
            <a:endParaRPr lang="en-US" dirty="0"/>
          </a:p>
          <a:p>
            <a:endParaRPr lang="en-US" dirty="0"/>
          </a:p>
          <a:p>
            <a:pPr>
              <a:buNone/>
            </a:pPr>
            <a:r>
              <a:rPr lang="en-US" dirty="0"/>
              <a:t>10 Desiderata for knowledge organization </a:t>
            </a:r>
            <a:br>
              <a:rPr lang="en-US" b="1" dirty="0"/>
            </a:br>
            <a:r>
              <a:rPr lang="en-US" dirty="0"/>
              <a:t>(Dahlberg 2013): </a:t>
            </a:r>
            <a:endParaRPr lang="de-DE" dirty="0"/>
          </a:p>
          <a:p>
            <a:pPr>
              <a:buNone/>
            </a:pPr>
            <a:r>
              <a:rPr lang="en-US" dirty="0"/>
              <a:t>• 1. …</a:t>
            </a:r>
          </a:p>
          <a:p>
            <a:pPr>
              <a:buNone/>
            </a:pPr>
            <a:r>
              <a:rPr lang="en-US" dirty="0"/>
              <a:t>• 2. Creating </a:t>
            </a:r>
            <a:r>
              <a:rPr lang="en-US" b="1" dirty="0"/>
              <a:t>overviews</a:t>
            </a:r>
            <a:r>
              <a:rPr lang="en-US" dirty="0"/>
              <a:t> of the classification systems. </a:t>
            </a:r>
            <a:endParaRPr lang="de-DE" dirty="0"/>
          </a:p>
          <a:p>
            <a:pPr>
              <a:buNone/>
            </a:pPr>
            <a:r>
              <a:rPr lang="en-US" dirty="0"/>
              <a:t>• 3.1 A KO training </a:t>
            </a:r>
            <a:r>
              <a:rPr lang="en-US" b="1" dirty="0"/>
              <a:t>curriculum</a:t>
            </a:r>
            <a:r>
              <a:rPr lang="en-US" dirty="0"/>
              <a:t>. </a:t>
            </a:r>
            <a:endParaRPr lang="de-DE" dirty="0"/>
          </a:p>
          <a:p>
            <a:pPr>
              <a:buNone/>
            </a:pPr>
            <a:r>
              <a:rPr lang="en-US" dirty="0"/>
              <a:t>• 3.2 ISKO </a:t>
            </a:r>
            <a:r>
              <a:rPr lang="en-US" b="1" dirty="0"/>
              <a:t>academy</a:t>
            </a:r>
            <a:r>
              <a:rPr lang="en-US" dirty="0"/>
              <a:t>. </a:t>
            </a:r>
            <a:endParaRPr lang="de-DE" dirty="0"/>
          </a:p>
          <a:p>
            <a:pPr>
              <a:buNone/>
            </a:pPr>
            <a:r>
              <a:rPr lang="en-US" dirty="0"/>
              <a:t>• 4. Establish and finance a </a:t>
            </a:r>
            <a:r>
              <a:rPr lang="en-US" b="1" dirty="0"/>
              <a:t>specialist</a:t>
            </a:r>
            <a:r>
              <a:rPr lang="en-US" dirty="0"/>
              <a:t>. </a:t>
            </a:r>
            <a:endParaRPr lang="de-DE" dirty="0"/>
          </a:p>
          <a:p>
            <a:pPr>
              <a:buNone/>
            </a:pPr>
            <a:r>
              <a:rPr lang="en-US" dirty="0"/>
              <a:t>• 5. …</a:t>
            </a:r>
            <a:endParaRPr lang="de-DE" dirty="0"/>
          </a:p>
          <a:p>
            <a:pPr>
              <a:buNone/>
            </a:pPr>
            <a:r>
              <a:rPr lang="en-US" dirty="0"/>
              <a:t>• 6. National </a:t>
            </a:r>
            <a:r>
              <a:rPr lang="en-US" b="1" dirty="0"/>
              <a:t>institutes</a:t>
            </a:r>
            <a:r>
              <a:rPr lang="en-US" dirty="0"/>
              <a:t> of the Knowledge Organization. </a:t>
            </a:r>
            <a:endParaRPr lang="de-DE" dirty="0"/>
          </a:p>
          <a:p>
            <a:pPr>
              <a:buNone/>
            </a:pPr>
            <a:r>
              <a:rPr lang="en-US" dirty="0"/>
              <a:t>• 7. ISKO experts as "</a:t>
            </a:r>
            <a:r>
              <a:rPr lang="en-US" b="1" dirty="0"/>
              <a:t>points of contact</a:t>
            </a:r>
            <a:r>
              <a:rPr lang="en-US" dirty="0"/>
              <a:t>". </a:t>
            </a:r>
            <a:endParaRPr lang="de-DE" dirty="0"/>
          </a:p>
          <a:p>
            <a:pPr>
              <a:buNone/>
            </a:pPr>
            <a:r>
              <a:rPr lang="en-US" dirty="0"/>
              <a:t>• 8. Become members of the </a:t>
            </a:r>
            <a:r>
              <a:rPr lang="en-US" b="1" dirty="0"/>
              <a:t>ISKO</a:t>
            </a:r>
            <a:r>
              <a:rPr lang="en-US" dirty="0"/>
              <a:t>. </a:t>
            </a:r>
            <a:endParaRPr lang="de-DE" dirty="0"/>
          </a:p>
          <a:p>
            <a:pPr>
              <a:buNone/>
            </a:pPr>
            <a:r>
              <a:rPr lang="en-US" dirty="0"/>
              <a:t>• 9. </a:t>
            </a:r>
            <a:r>
              <a:rPr lang="en-US" b="1" dirty="0"/>
              <a:t>Publish</a:t>
            </a:r>
            <a:r>
              <a:rPr lang="en-US" dirty="0"/>
              <a:t> the knowledge of its own area of knowledge. </a:t>
            </a:r>
          </a:p>
          <a:p>
            <a:pPr>
              <a:buNone/>
            </a:pPr>
            <a:r>
              <a:rPr lang="en-US" dirty="0"/>
              <a:t>• 10. </a:t>
            </a:r>
            <a:r>
              <a:rPr lang="de-DE" dirty="0"/>
              <a:t>…</a:t>
            </a:r>
          </a:p>
          <a:p>
            <a:pPr>
              <a:buNone/>
            </a:pP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fontScale="90000"/>
          </a:bodyPr>
          <a:lstStyle/>
          <a:p>
            <a:r>
              <a:rPr lang="de-DE" dirty="0"/>
              <a:t>Knowledge </a:t>
            </a:r>
            <a:r>
              <a:rPr lang="de-DE" dirty="0" err="1"/>
              <a:t>Organization</a:t>
            </a:r>
            <a:r>
              <a:rPr lang="de-DE" dirty="0"/>
              <a:t>: A New Science</a:t>
            </a:r>
          </a:p>
        </p:txBody>
      </p:sp>
      <p:sp>
        <p:nvSpPr>
          <p:cNvPr id="3" name="Datumsplatzhalter 2"/>
          <p:cNvSpPr>
            <a:spLocks noGrp="1"/>
          </p:cNvSpPr>
          <p:nvPr>
            <p:ph type="dt" sz="half" idx="10"/>
          </p:nvPr>
        </p:nvSpPr>
        <p:spPr/>
        <p:txBody>
          <a:bodyPr/>
          <a:lstStyle/>
          <a:p>
            <a:r>
              <a:rPr lang="en-US" dirty="0"/>
              <a:t>11th July 2018</a:t>
            </a:r>
            <a:endParaRPr lang="de-DE" dirty="0"/>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37</a:t>
            </a:fld>
            <a:endParaRPr lang="de-DE" dirty="0"/>
          </a:p>
        </p:txBody>
      </p:sp>
      <p:sp>
        <p:nvSpPr>
          <p:cNvPr id="6" name="Inhaltsplatzhalter 5"/>
          <p:cNvSpPr>
            <a:spLocks noGrp="1"/>
          </p:cNvSpPr>
          <p:nvPr>
            <p:ph idx="1"/>
          </p:nvPr>
        </p:nvSpPr>
        <p:spPr>
          <a:xfrm>
            <a:off x="914400" y="1785926"/>
            <a:ext cx="8229600" cy="4686320"/>
          </a:xfrm>
        </p:spPr>
        <p:txBody>
          <a:bodyPr>
            <a:normAutofit/>
          </a:bodyPr>
          <a:lstStyle/>
          <a:p>
            <a:r>
              <a:rPr lang="de-DE" dirty="0"/>
              <a:t>In </a:t>
            </a:r>
            <a:r>
              <a:rPr lang="de-DE" i="1" dirty="0"/>
              <a:t>Elements </a:t>
            </a:r>
            <a:r>
              <a:rPr lang="de-DE" i="1" dirty="0" err="1"/>
              <a:t>of</a:t>
            </a:r>
            <a:r>
              <a:rPr lang="de-DE" i="1" dirty="0"/>
              <a:t> Knowledge </a:t>
            </a:r>
            <a:r>
              <a:rPr lang="de-DE" dirty="0" err="1"/>
              <a:t>Organization</a:t>
            </a:r>
            <a:r>
              <a:rPr lang="de-DE" dirty="0"/>
              <a:t> (2014, 8) I </a:t>
            </a:r>
            <a:r>
              <a:rPr lang="de-DE" dirty="0" err="1"/>
              <a:t>wrote</a:t>
            </a:r>
            <a:r>
              <a:rPr lang="de-DE" dirty="0"/>
              <a:t>:</a:t>
            </a:r>
          </a:p>
          <a:p>
            <a:pPr lvl="1"/>
            <a:r>
              <a:rPr lang="en-US" dirty="0"/>
              <a:t>It takes some bravery to put your ideas before the critical eyes of peers, and it often ends with difficulty. Peers see what they want to see, and often miss critical points, no matter how carefully crafted. So it is a testimony to Dahlberg that she </a:t>
            </a:r>
            <a:r>
              <a:rPr lang="en-US" b="1" dirty="0"/>
              <a:t>sought to turn the mostly rationalist/pragmatist act of classification</a:t>
            </a:r>
            <a:r>
              <a:rPr lang="en-US" dirty="0"/>
              <a:t> into the science of the order of knowledge.</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364F-6094-854C-AF00-16123C460CE6}"/>
              </a:ext>
            </a:extLst>
          </p:cNvPr>
          <p:cNvSpPr>
            <a:spLocks noGrp="1"/>
          </p:cNvSpPr>
          <p:nvPr>
            <p:ph type="title"/>
          </p:nvPr>
        </p:nvSpPr>
        <p:spPr>
          <a:xfrm>
            <a:off x="914400" y="285728"/>
            <a:ext cx="8229600" cy="1143000"/>
          </a:xfrm>
        </p:spPr>
        <p:txBody>
          <a:bodyPr>
            <a:normAutofit/>
          </a:bodyPr>
          <a:lstStyle/>
          <a:p>
            <a:r>
              <a:rPr lang="en-US" sz="4000" dirty="0"/>
              <a:t>Science is …</a:t>
            </a:r>
          </a:p>
        </p:txBody>
      </p:sp>
      <p:sp>
        <p:nvSpPr>
          <p:cNvPr id="3" name="Date Placeholder 2">
            <a:extLst>
              <a:ext uri="{FF2B5EF4-FFF2-40B4-BE49-F238E27FC236}">
                <a16:creationId xmlns:a16="http://schemas.microsoft.com/office/drawing/2014/main" id="{B3067C07-ECF1-FB41-94CE-F8ADCE1B383E}"/>
              </a:ext>
            </a:extLst>
          </p:cNvPr>
          <p:cNvSpPr>
            <a:spLocks noGrp="1"/>
          </p:cNvSpPr>
          <p:nvPr>
            <p:ph type="dt" sz="half" idx="10"/>
          </p:nvPr>
        </p:nvSpPr>
        <p:spPr/>
        <p:txBody>
          <a:bodyPr/>
          <a:lstStyle/>
          <a:p>
            <a:r>
              <a:rPr lang="en-US"/>
              <a:t>11th July 2018</a:t>
            </a:r>
            <a:endParaRPr lang="de-DE" dirty="0"/>
          </a:p>
        </p:txBody>
      </p:sp>
      <p:sp>
        <p:nvSpPr>
          <p:cNvPr id="4" name="Footer Placeholder 3">
            <a:extLst>
              <a:ext uri="{FF2B5EF4-FFF2-40B4-BE49-F238E27FC236}">
                <a16:creationId xmlns:a16="http://schemas.microsoft.com/office/drawing/2014/main" id="{E9F4E104-2C3C-D745-95CB-F4817AF6C294}"/>
              </a:ext>
            </a:extLst>
          </p:cNvPr>
          <p:cNvSpPr>
            <a:spLocks noGrp="1"/>
          </p:cNvSpPr>
          <p:nvPr>
            <p:ph type="ftr" sz="quarter" idx="11"/>
          </p:nvPr>
        </p:nvSpPr>
        <p:spPr/>
        <p:txBody>
          <a:bodyPr/>
          <a:lstStyle/>
          <a:p>
            <a:endParaRPr lang="de-DE"/>
          </a:p>
          <a:p>
            <a:r>
              <a:rPr lang="de-DE"/>
              <a:t>ISKO 2018 Porto  Dahlberg-Panel</a:t>
            </a:r>
          </a:p>
          <a:p>
            <a:endParaRPr lang="de-DE" dirty="0"/>
          </a:p>
        </p:txBody>
      </p:sp>
      <p:sp>
        <p:nvSpPr>
          <p:cNvPr id="5" name="Slide Number Placeholder 4">
            <a:extLst>
              <a:ext uri="{FF2B5EF4-FFF2-40B4-BE49-F238E27FC236}">
                <a16:creationId xmlns:a16="http://schemas.microsoft.com/office/drawing/2014/main" id="{BDA0605A-BFE1-6848-B559-1690F5F177F5}"/>
              </a:ext>
            </a:extLst>
          </p:cNvPr>
          <p:cNvSpPr>
            <a:spLocks noGrp="1"/>
          </p:cNvSpPr>
          <p:nvPr>
            <p:ph type="sldNum" sz="quarter" idx="12"/>
          </p:nvPr>
        </p:nvSpPr>
        <p:spPr/>
        <p:txBody>
          <a:bodyPr/>
          <a:lstStyle/>
          <a:p>
            <a:fld id="{20BD4CA4-D397-4097-9D03-F5216D07896D}" type="slidenum">
              <a:rPr lang="de-DE" smtClean="0"/>
              <a:pPr/>
              <a:t>38</a:t>
            </a:fld>
            <a:endParaRPr lang="de-DE" dirty="0"/>
          </a:p>
        </p:txBody>
      </p:sp>
      <p:sp>
        <p:nvSpPr>
          <p:cNvPr id="6" name="Content Placeholder 5">
            <a:extLst>
              <a:ext uri="{FF2B5EF4-FFF2-40B4-BE49-F238E27FC236}">
                <a16:creationId xmlns:a16="http://schemas.microsoft.com/office/drawing/2014/main" id="{CF08048B-B951-D648-85DD-59DE90EDB2C1}"/>
              </a:ext>
            </a:extLst>
          </p:cNvPr>
          <p:cNvSpPr>
            <a:spLocks noGrp="1"/>
          </p:cNvSpPr>
          <p:nvPr>
            <p:ph idx="1"/>
          </p:nvPr>
        </p:nvSpPr>
        <p:spPr>
          <a:xfrm>
            <a:off x="914400" y="1857364"/>
            <a:ext cx="8229600" cy="4686320"/>
          </a:xfrm>
        </p:spPr>
        <p:txBody>
          <a:bodyPr>
            <a:normAutofit fontScale="70000" lnSpcReduction="20000"/>
          </a:bodyPr>
          <a:lstStyle/>
          <a:p>
            <a:r>
              <a:rPr lang="en-US" dirty="0"/>
              <a:t>Ernst Nagel, in </a:t>
            </a:r>
            <a:r>
              <a:rPr lang="en-US" i="1" dirty="0"/>
              <a:t>The Structure of Science</a:t>
            </a:r>
            <a:r>
              <a:rPr lang="en-US" dirty="0"/>
              <a:t> (1979) contrasts science, the rigorous asking of questions, with common sense.</a:t>
            </a:r>
          </a:p>
          <a:p>
            <a:r>
              <a:rPr lang="en-US" dirty="0"/>
              <a:t>In a penultimate chapter “The Reduction of Theories” Nagel points out that most science leads to </a:t>
            </a:r>
            <a:r>
              <a:rPr lang="en-US" b="1" dirty="0"/>
              <a:t>applications, which lose sight of the science behind them</a:t>
            </a:r>
            <a:r>
              <a:rPr lang="en-US" dirty="0"/>
              <a:t>.</a:t>
            </a:r>
          </a:p>
          <a:p>
            <a:r>
              <a:rPr lang="en-US" dirty="0"/>
              <a:t>In </a:t>
            </a:r>
            <a:r>
              <a:rPr lang="en-US" i="1" dirty="0"/>
              <a:t>The Nature of a Work</a:t>
            </a:r>
            <a:r>
              <a:rPr lang="en-US" dirty="0"/>
              <a:t> that when I hinted that </a:t>
            </a:r>
            <a:r>
              <a:rPr lang="en-US" i="1" dirty="0"/>
              <a:t>FRBR</a:t>
            </a:r>
            <a:r>
              <a:rPr lang="en-US" dirty="0"/>
              <a:t> was developed “pragmatically,” that was code for “it was made up.”</a:t>
            </a:r>
          </a:p>
          <a:p>
            <a:pPr lvl="1"/>
            <a:r>
              <a:rPr lang="en-US" dirty="0"/>
              <a:t>I called for the </a:t>
            </a:r>
            <a:r>
              <a:rPr lang="en-US" b="1" dirty="0"/>
              <a:t>structure of systems </a:t>
            </a:r>
            <a:r>
              <a:rPr lang="en-US" dirty="0"/>
              <a:t>to handle instantiation based on empirical evidence.</a:t>
            </a:r>
          </a:p>
          <a:p>
            <a:r>
              <a:rPr lang="en-AU" dirty="0" err="1"/>
              <a:t>Otlet</a:t>
            </a:r>
            <a:r>
              <a:rPr lang="en-AU" dirty="0"/>
              <a:t> (1934) observed, </a:t>
            </a:r>
          </a:p>
          <a:p>
            <a:pPr lvl="1"/>
            <a:r>
              <a:rPr lang="en-AU" dirty="0"/>
              <a:t>“a </a:t>
            </a:r>
            <a:r>
              <a:rPr lang="en-AU" b="1" dirty="0"/>
              <a:t>science that is well made, is a system</a:t>
            </a:r>
            <a:r>
              <a:rPr lang="en-AU" dirty="0"/>
              <a:t>” …</a:t>
            </a:r>
          </a:p>
          <a:p>
            <a:pPr lvl="1"/>
            <a:r>
              <a:rPr lang="en-AU" dirty="0"/>
              <a:t>“and a system is a </a:t>
            </a:r>
            <a:r>
              <a:rPr lang="en-AU" b="1" dirty="0"/>
              <a:t>classification</a:t>
            </a:r>
            <a:r>
              <a:rPr lang="en-US" dirty="0"/>
              <a:t>”</a:t>
            </a:r>
          </a:p>
          <a:p>
            <a:r>
              <a:rPr lang="en-US" dirty="0"/>
              <a:t>This was exactly Dahlberg’s call to power to the ISKO community: </a:t>
            </a:r>
          </a:p>
          <a:p>
            <a:pPr lvl="1"/>
            <a:r>
              <a:rPr lang="en-US" dirty="0"/>
              <a:t>Base new classifications on the </a:t>
            </a:r>
            <a:r>
              <a:rPr lang="en-US" b="1" dirty="0"/>
              <a:t>science of the order of knowledge</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Tree>
    <p:extLst>
      <p:ext uri="{BB962C8B-B14F-4D97-AF65-F5344CB8AC3E}">
        <p14:creationId xmlns:p14="http://schemas.microsoft.com/office/powerpoint/2010/main" val="2242778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F6BE-CF30-094C-A1B5-1FFFC9501ED9}"/>
              </a:ext>
            </a:extLst>
          </p:cNvPr>
          <p:cNvSpPr>
            <a:spLocks noGrp="1"/>
          </p:cNvSpPr>
          <p:nvPr>
            <p:ph type="title"/>
          </p:nvPr>
        </p:nvSpPr>
        <p:spPr>
          <a:xfrm>
            <a:off x="914400" y="285728"/>
            <a:ext cx="8229600" cy="1143000"/>
          </a:xfrm>
        </p:spPr>
        <p:txBody>
          <a:bodyPr/>
          <a:lstStyle/>
          <a:p>
            <a:endParaRPr lang="en-US" dirty="0"/>
          </a:p>
        </p:txBody>
      </p:sp>
      <p:sp>
        <p:nvSpPr>
          <p:cNvPr id="3" name="Date Placeholder 2">
            <a:extLst>
              <a:ext uri="{FF2B5EF4-FFF2-40B4-BE49-F238E27FC236}">
                <a16:creationId xmlns:a16="http://schemas.microsoft.com/office/drawing/2014/main" id="{FDF76AA6-5536-624D-B049-12476D167FCE}"/>
              </a:ext>
            </a:extLst>
          </p:cNvPr>
          <p:cNvSpPr>
            <a:spLocks noGrp="1"/>
          </p:cNvSpPr>
          <p:nvPr>
            <p:ph type="dt" sz="half" idx="10"/>
          </p:nvPr>
        </p:nvSpPr>
        <p:spPr/>
        <p:txBody>
          <a:bodyPr/>
          <a:lstStyle/>
          <a:p>
            <a:r>
              <a:rPr lang="en-US"/>
              <a:t>11th July 2018</a:t>
            </a:r>
            <a:endParaRPr lang="de-DE" dirty="0"/>
          </a:p>
        </p:txBody>
      </p:sp>
      <p:sp>
        <p:nvSpPr>
          <p:cNvPr id="4" name="Footer Placeholder 3">
            <a:extLst>
              <a:ext uri="{FF2B5EF4-FFF2-40B4-BE49-F238E27FC236}">
                <a16:creationId xmlns:a16="http://schemas.microsoft.com/office/drawing/2014/main" id="{C6292D6D-A05F-7C4A-9E40-2DE7F694F065}"/>
              </a:ext>
            </a:extLst>
          </p:cNvPr>
          <p:cNvSpPr>
            <a:spLocks noGrp="1"/>
          </p:cNvSpPr>
          <p:nvPr>
            <p:ph type="ftr" sz="quarter" idx="11"/>
          </p:nvPr>
        </p:nvSpPr>
        <p:spPr/>
        <p:txBody>
          <a:bodyPr/>
          <a:lstStyle/>
          <a:p>
            <a:endParaRPr lang="de-DE"/>
          </a:p>
          <a:p>
            <a:r>
              <a:rPr lang="de-DE"/>
              <a:t>ISKO 2018 Porto  Dahlberg-Panel</a:t>
            </a:r>
          </a:p>
          <a:p>
            <a:endParaRPr lang="de-DE" dirty="0"/>
          </a:p>
        </p:txBody>
      </p:sp>
      <p:sp>
        <p:nvSpPr>
          <p:cNvPr id="5" name="Slide Number Placeholder 4">
            <a:extLst>
              <a:ext uri="{FF2B5EF4-FFF2-40B4-BE49-F238E27FC236}">
                <a16:creationId xmlns:a16="http://schemas.microsoft.com/office/drawing/2014/main" id="{3582416C-3DBC-9949-89CB-C75EE211CC28}"/>
              </a:ext>
            </a:extLst>
          </p:cNvPr>
          <p:cNvSpPr>
            <a:spLocks noGrp="1"/>
          </p:cNvSpPr>
          <p:nvPr>
            <p:ph type="sldNum" sz="quarter" idx="12"/>
          </p:nvPr>
        </p:nvSpPr>
        <p:spPr/>
        <p:txBody>
          <a:bodyPr/>
          <a:lstStyle/>
          <a:p>
            <a:fld id="{20BD4CA4-D397-4097-9D03-F5216D07896D}" type="slidenum">
              <a:rPr lang="de-DE" smtClean="0"/>
              <a:pPr/>
              <a:t>39</a:t>
            </a:fld>
            <a:endParaRPr lang="de-DE" dirty="0"/>
          </a:p>
        </p:txBody>
      </p:sp>
      <p:sp>
        <p:nvSpPr>
          <p:cNvPr id="6" name="Content Placeholder 5">
            <a:extLst>
              <a:ext uri="{FF2B5EF4-FFF2-40B4-BE49-F238E27FC236}">
                <a16:creationId xmlns:a16="http://schemas.microsoft.com/office/drawing/2014/main" id="{C2872967-1E29-4542-8619-142EE2F4FA7B}"/>
              </a:ext>
            </a:extLst>
          </p:cNvPr>
          <p:cNvSpPr>
            <a:spLocks noGrp="1"/>
          </p:cNvSpPr>
          <p:nvPr>
            <p:ph idx="1"/>
          </p:nvPr>
        </p:nvSpPr>
        <p:spPr>
          <a:xfrm>
            <a:off x="914400" y="2171680"/>
            <a:ext cx="8229600" cy="4686320"/>
          </a:xfrm>
        </p:spPr>
        <p:txBody>
          <a:bodyPr>
            <a:normAutofit/>
          </a:bodyPr>
          <a:lstStyle/>
          <a:p>
            <a:r>
              <a:rPr lang="en-US" dirty="0"/>
              <a:t>In her various writings, she encouraged us to consider that:</a:t>
            </a:r>
          </a:p>
          <a:p>
            <a:pPr lvl="1"/>
            <a:r>
              <a:rPr lang="en-US" dirty="0"/>
              <a:t>1. </a:t>
            </a:r>
            <a:r>
              <a:rPr lang="en-US" b="1" dirty="0"/>
              <a:t>Concept theory </a:t>
            </a:r>
            <a:r>
              <a:rPr lang="en-US" dirty="0"/>
              <a:t>is the basic theory of knowledge organization;</a:t>
            </a:r>
          </a:p>
          <a:p>
            <a:pPr lvl="1"/>
            <a:r>
              <a:rPr lang="en-US" dirty="0"/>
              <a:t>2. Concepts are expressions of </a:t>
            </a:r>
            <a:r>
              <a:rPr lang="en-US" b="1" dirty="0"/>
              <a:t>perceptions of subjective realities</a:t>
            </a:r>
            <a:r>
              <a:rPr lang="en-US" dirty="0"/>
              <a:t>; and,</a:t>
            </a:r>
          </a:p>
          <a:p>
            <a:pPr lvl="1"/>
            <a:r>
              <a:rPr lang="en-US" dirty="0"/>
              <a:t>3. Our science must be the science of </a:t>
            </a:r>
            <a:r>
              <a:rPr lang="en-US" b="1" dirty="0"/>
              <a:t>identifying all concepts</a:t>
            </a:r>
            <a:r>
              <a:rPr lang="en-US" dirty="0"/>
              <a:t>, no matter the circumstances.</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Tree>
    <p:extLst>
      <p:ext uri="{BB962C8B-B14F-4D97-AF65-F5344CB8AC3E}">
        <p14:creationId xmlns:p14="http://schemas.microsoft.com/office/powerpoint/2010/main" val="226741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b="1" dirty="0">
                <a:ea typeface="Calibri"/>
                <a:cs typeface="Times New Roman"/>
              </a:rPr>
              <a:t>Panel Topics</a:t>
            </a:r>
            <a:endParaRPr lang="de-DE" sz="4000" b="1"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a:t>
            </a:r>
          </a:p>
        </p:txBody>
      </p:sp>
      <p:sp>
        <p:nvSpPr>
          <p:cNvPr id="4" name="Fußzeilenplatzhalter 3"/>
          <p:cNvSpPr>
            <a:spLocks noGrp="1"/>
          </p:cNvSpPr>
          <p:nvPr>
            <p:ph type="ftr" sz="quarter" idx="11"/>
          </p:nvPr>
        </p:nvSpPr>
        <p:spPr/>
        <p:txBody>
          <a:bodyPr/>
          <a:lstStyle/>
          <a:p>
            <a:endParaRPr lang="de-DE" dirty="0"/>
          </a:p>
          <a:p>
            <a:r>
              <a:rPr lang="de-DE" dirty="0"/>
              <a:t>ISKO 2018 Porto  </a:t>
            </a:r>
            <a:r>
              <a:rPr lang="de-DE" dirty="0" err="1"/>
              <a:t>Dahlberg</a:t>
            </a:r>
            <a:r>
              <a:rPr lang="de-DE" dirty="0"/>
              <a:t>-Panel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a:t>
            </a:fld>
            <a:endParaRPr lang="de-DE" dirty="0"/>
          </a:p>
        </p:txBody>
      </p:sp>
      <p:graphicFrame>
        <p:nvGraphicFramePr>
          <p:cNvPr id="7" name="Inhaltsplatzhalter 6"/>
          <p:cNvGraphicFramePr>
            <a:graphicFrameLocks noGrp="1"/>
          </p:cNvGraphicFramePr>
          <p:nvPr>
            <p:ph idx="1"/>
          </p:nvPr>
        </p:nvGraphicFramePr>
        <p:xfrm>
          <a:off x="428596" y="1714488"/>
          <a:ext cx="8229600" cy="4614884"/>
        </p:xfrm>
        <a:graphic>
          <a:graphicData uri="http://schemas.openxmlformats.org/drawingml/2006/table">
            <a:tbl>
              <a:tblPr firstRow="1" bandRow="1">
                <a:effectLst>
                  <a:outerShdw dir="600000" algn="ctr" rotWithShape="0">
                    <a:schemeClr val="tx1">
                      <a:alpha val="0"/>
                    </a:schemeClr>
                  </a:outerShdw>
                </a:effectLst>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05937">
                <a:tc>
                  <a:txBody>
                    <a:bodyPr/>
                    <a:lstStyle/>
                    <a:p>
                      <a:pPr>
                        <a:lnSpc>
                          <a:spcPct val="115000"/>
                        </a:lnSpc>
                        <a:spcAft>
                          <a:spcPts val="0"/>
                        </a:spcAft>
                      </a:pPr>
                      <a:r>
                        <a:rPr lang="de-DE" sz="1800" dirty="0">
                          <a:solidFill>
                            <a:schemeClr val="tx1"/>
                          </a:solidFill>
                          <a:latin typeface="Calibri"/>
                          <a:ea typeface="Calibri"/>
                          <a:cs typeface="Times New Roman"/>
                        </a:rPr>
                        <a:t>1. </a:t>
                      </a:r>
                    </a:p>
                  </a:txBody>
                  <a:tcPr marL="68580" marR="68580" marT="0" marB="0">
                    <a:noFill/>
                  </a:tcPr>
                </a:tc>
                <a:tc>
                  <a:txBody>
                    <a:bodyPr/>
                    <a:lstStyle/>
                    <a:p>
                      <a:pPr>
                        <a:lnSpc>
                          <a:spcPct val="115000"/>
                        </a:lnSpc>
                        <a:spcAft>
                          <a:spcPts val="0"/>
                        </a:spcAft>
                      </a:pPr>
                      <a:r>
                        <a:rPr lang="en-US" sz="1800" dirty="0">
                          <a:solidFill>
                            <a:schemeClr val="tx1"/>
                          </a:solidFill>
                          <a:latin typeface="Calibri"/>
                          <a:ea typeface="Calibri"/>
                          <a:cs typeface="Times New Roman"/>
                        </a:rPr>
                        <a:t>Cf. Desideratum</a:t>
                      </a:r>
                      <a:endParaRPr lang="de-DE" sz="1800" dirty="0">
                        <a:solidFill>
                          <a:schemeClr val="tx1"/>
                        </a:solidFill>
                        <a:latin typeface="Calibri"/>
                        <a:ea typeface="Calibri"/>
                        <a:cs typeface="Times New Roman"/>
                      </a:endParaRPr>
                    </a:p>
                  </a:txBody>
                  <a:tcPr marL="68580" marR="68580" marT="0" marB="0">
                    <a:noFill/>
                  </a:tcPr>
                </a:tc>
                <a:tc>
                  <a:txBody>
                    <a:bodyPr/>
                    <a:lstStyle/>
                    <a:p>
                      <a:pPr>
                        <a:lnSpc>
                          <a:spcPct val="115000"/>
                        </a:lnSpc>
                        <a:spcAft>
                          <a:spcPts val="0"/>
                        </a:spcAft>
                      </a:pPr>
                      <a:r>
                        <a:rPr lang="en-US" sz="1800">
                          <a:solidFill>
                            <a:schemeClr val="tx1"/>
                          </a:solidFill>
                          <a:latin typeface="Calibri"/>
                          <a:ea typeface="Calibri"/>
                          <a:cs typeface="Times New Roman"/>
                        </a:rPr>
                        <a:t>Main Panelists</a:t>
                      </a:r>
                      <a:endParaRPr lang="de-DE" sz="1800">
                        <a:solidFill>
                          <a:schemeClr val="tx1"/>
                        </a:solidFill>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solidFill>
                            <a:schemeClr val="tx1"/>
                          </a:solidFill>
                          <a:latin typeface="Calibri"/>
                          <a:ea typeface="Calibri"/>
                          <a:cs typeface="Times New Roman"/>
                        </a:rPr>
                        <a:t>Commentators</a:t>
                      </a:r>
                      <a:endParaRPr lang="de-DE" sz="1800" dirty="0">
                        <a:solidFill>
                          <a:schemeClr val="tx1"/>
                        </a:solidFill>
                        <a:latin typeface="Calibri"/>
                        <a:ea typeface="Calibri"/>
                        <a:cs typeface="Times New Roman"/>
                      </a:endParaRPr>
                    </a:p>
                  </a:txBody>
                  <a:tcPr marL="68580" marR="68580" marT="0" marB="0">
                    <a:noFill/>
                  </a:tcPr>
                </a:tc>
                <a:extLst>
                  <a:ext uri="{0D108BD9-81ED-4DB2-BD59-A6C34878D82A}">
                    <a16:rowId xmlns:a16="http://schemas.microsoft.com/office/drawing/2014/main" val="10000"/>
                  </a:ext>
                </a:extLst>
              </a:tr>
              <a:tr h="895568">
                <a:tc>
                  <a:txBody>
                    <a:bodyPr/>
                    <a:lstStyle/>
                    <a:p>
                      <a:pPr>
                        <a:lnSpc>
                          <a:spcPts val="1200"/>
                        </a:lnSpc>
                        <a:spcAft>
                          <a:spcPts val="0"/>
                        </a:spcAft>
                      </a:pPr>
                      <a:r>
                        <a:rPr lang="de-DE" sz="1800" b="0" dirty="0">
                          <a:latin typeface="Calibri"/>
                          <a:ea typeface="Calibri"/>
                          <a:cs typeface="Times New Roman"/>
                        </a:rPr>
                        <a:t>I.   </a:t>
                      </a:r>
                      <a:r>
                        <a:rPr lang="de-DE" sz="1800" b="1" dirty="0" err="1">
                          <a:latin typeface="Calibri"/>
                          <a:ea typeface="Calibri"/>
                          <a:cs typeface="Times New Roman"/>
                        </a:rPr>
                        <a:t>Knowledge</a:t>
                      </a:r>
                      <a:r>
                        <a:rPr lang="de-DE" sz="1800" b="1" baseline="0" dirty="0">
                          <a:latin typeface="Calibri"/>
                          <a:ea typeface="Calibri"/>
                          <a:cs typeface="Times New Roman"/>
                        </a:rPr>
                        <a:t> </a:t>
                      </a:r>
                      <a:br>
                        <a:rPr lang="de-DE" sz="1800" b="1" baseline="0" dirty="0">
                          <a:latin typeface="Calibri"/>
                          <a:ea typeface="Calibri"/>
                          <a:cs typeface="Times New Roman"/>
                        </a:rPr>
                      </a:br>
                      <a:r>
                        <a:rPr lang="de-DE" sz="1800" b="1" baseline="0" dirty="0">
                          <a:latin typeface="Calibri"/>
                          <a:ea typeface="Calibri"/>
                          <a:cs typeface="Times New Roman"/>
                        </a:rPr>
                        <a:t>     </a:t>
                      </a:r>
                      <a:r>
                        <a:rPr lang="de-DE" sz="1800" b="1">
                          <a:latin typeface="Calibri"/>
                          <a:ea typeface="Calibri"/>
                          <a:cs typeface="Times New Roman"/>
                        </a:rPr>
                        <a:t>units</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de-DE" sz="1800" dirty="0">
                          <a:latin typeface="Calibri"/>
                          <a:ea typeface="Calibri"/>
                          <a:cs typeface="Times New Roman"/>
                        </a:rPr>
                        <a:t>1</a:t>
                      </a:r>
                    </a:p>
                  </a:txBody>
                  <a:tcPr marL="68580" marR="68580" marT="0" marB="0">
                    <a:noFill/>
                  </a:tcPr>
                </a:tc>
                <a:tc>
                  <a:txBody>
                    <a:bodyPr/>
                    <a:lstStyle/>
                    <a:p>
                      <a:pPr>
                        <a:lnSpc>
                          <a:spcPct val="115000"/>
                        </a:lnSpc>
                        <a:spcAft>
                          <a:spcPts val="0"/>
                        </a:spcAft>
                      </a:pPr>
                      <a:r>
                        <a:rPr lang="de-DE" sz="1800">
                          <a:latin typeface="Calibri"/>
                          <a:ea typeface="Calibri"/>
                          <a:cs typeface="Times New Roman"/>
                        </a:rPr>
                        <a:t>A. Ermert</a:t>
                      </a: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M. </a:t>
                      </a:r>
                      <a:r>
                        <a:rPr lang="en-US" sz="1800" dirty="0" err="1">
                          <a:latin typeface="Calibri"/>
                          <a:ea typeface="Calibri"/>
                          <a:cs typeface="Times New Roman"/>
                        </a:rPr>
                        <a:t>Kleineberg</a:t>
                      </a:r>
                      <a:endParaRPr lang="de-DE" sz="1800" dirty="0">
                        <a:latin typeface="Calibri"/>
                        <a:ea typeface="Calibri"/>
                        <a:cs typeface="Times New Roman"/>
                      </a:endParaRPr>
                    </a:p>
                  </a:txBody>
                  <a:tcPr marL="68580" marR="68580" marT="0" marB="0">
                    <a:noFill/>
                  </a:tcPr>
                </a:tc>
                <a:extLst>
                  <a:ext uri="{0D108BD9-81ED-4DB2-BD59-A6C34878D82A}">
                    <a16:rowId xmlns:a16="http://schemas.microsoft.com/office/drawing/2014/main" val="10001"/>
                  </a:ext>
                </a:extLst>
              </a:tr>
              <a:tr h="705937">
                <a:tc>
                  <a:txBody>
                    <a:bodyPr/>
                    <a:lstStyle/>
                    <a:p>
                      <a:pPr>
                        <a:lnSpc>
                          <a:spcPts val="1200"/>
                        </a:lnSpc>
                        <a:spcAft>
                          <a:spcPts val="0"/>
                        </a:spcAft>
                      </a:pPr>
                      <a:r>
                        <a:rPr lang="en-US" sz="1800" b="0" dirty="0">
                          <a:latin typeface="Calibri"/>
                          <a:ea typeface="Calibri"/>
                          <a:cs typeface="Times New Roman"/>
                        </a:rPr>
                        <a:t>II.  </a:t>
                      </a:r>
                      <a:r>
                        <a:rPr lang="en-US" sz="1800" b="1" dirty="0">
                          <a:latin typeface="Calibri"/>
                          <a:ea typeface="Calibri"/>
                          <a:cs typeface="Times New Roman"/>
                        </a:rPr>
                        <a:t>KOSs types</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2</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M. </a:t>
                      </a:r>
                      <a:r>
                        <a:rPr lang="en-US" sz="1800" dirty="0" err="1">
                          <a:latin typeface="Calibri"/>
                          <a:ea typeface="Calibri"/>
                          <a:cs typeface="Times New Roman"/>
                        </a:rPr>
                        <a:t>Zeng</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a:latin typeface="Calibri"/>
                          <a:ea typeface="Calibri"/>
                          <a:cs typeface="Times New Roman"/>
                        </a:rPr>
                        <a:t>R. San Segundo</a:t>
                      </a:r>
                      <a:endParaRPr lang="de-DE" sz="1800">
                        <a:latin typeface="Calibri"/>
                        <a:ea typeface="Calibri"/>
                        <a:cs typeface="Times New Roman"/>
                      </a:endParaRPr>
                    </a:p>
                  </a:txBody>
                  <a:tcPr marL="68580" marR="68580" marT="0" marB="0">
                    <a:noFill/>
                  </a:tcPr>
                </a:tc>
                <a:extLst>
                  <a:ext uri="{0D108BD9-81ED-4DB2-BD59-A6C34878D82A}">
                    <a16:rowId xmlns:a16="http://schemas.microsoft.com/office/drawing/2014/main" val="10002"/>
                  </a:ext>
                </a:extLst>
              </a:tr>
              <a:tr h="705937">
                <a:tc>
                  <a:txBody>
                    <a:bodyPr/>
                    <a:lstStyle/>
                    <a:p>
                      <a:pPr>
                        <a:lnSpc>
                          <a:spcPts val="1200"/>
                        </a:lnSpc>
                        <a:spcAft>
                          <a:spcPts val="0"/>
                        </a:spcAft>
                      </a:pPr>
                      <a:r>
                        <a:rPr lang="en-US" sz="1800" b="0" dirty="0">
                          <a:latin typeface="Calibri"/>
                          <a:ea typeface="Calibri"/>
                          <a:cs typeface="Times New Roman"/>
                        </a:rPr>
                        <a:t>III. </a:t>
                      </a:r>
                      <a:r>
                        <a:rPr lang="en-US" sz="1800" b="1" dirty="0">
                          <a:latin typeface="Calibri"/>
                          <a:ea typeface="Calibri"/>
                          <a:cs typeface="Times New Roman"/>
                        </a:rPr>
                        <a:t>The logic of ICC</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10</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C. </a:t>
                      </a:r>
                      <a:r>
                        <a:rPr lang="en-US" sz="1800" dirty="0" err="1">
                          <a:latin typeface="Calibri"/>
                          <a:ea typeface="Calibri"/>
                          <a:cs typeface="Times New Roman"/>
                        </a:rPr>
                        <a:t>Gnoli</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a:latin typeface="Calibri"/>
                          <a:ea typeface="Calibri"/>
                          <a:cs typeface="Times New Roman"/>
                        </a:rPr>
                        <a:t>R. Szostak</a:t>
                      </a:r>
                      <a:endParaRPr lang="de-DE" sz="1800">
                        <a:latin typeface="Calibri"/>
                        <a:ea typeface="Calibri"/>
                        <a:cs typeface="Times New Roman"/>
                      </a:endParaRPr>
                    </a:p>
                  </a:txBody>
                  <a:tcPr marL="68580" marR="68580" marT="0" marB="0">
                    <a:noFill/>
                  </a:tcPr>
                </a:tc>
                <a:extLst>
                  <a:ext uri="{0D108BD9-81ED-4DB2-BD59-A6C34878D82A}">
                    <a16:rowId xmlns:a16="http://schemas.microsoft.com/office/drawing/2014/main" val="10003"/>
                  </a:ext>
                </a:extLst>
              </a:tr>
              <a:tr h="895568">
                <a:tc>
                  <a:txBody>
                    <a:bodyPr/>
                    <a:lstStyle/>
                    <a:p>
                      <a:pPr>
                        <a:lnSpc>
                          <a:spcPts val="1200"/>
                        </a:lnSpc>
                        <a:spcAft>
                          <a:spcPts val="0"/>
                        </a:spcAft>
                      </a:pPr>
                      <a:r>
                        <a:rPr lang="en-US" sz="1800" b="0" dirty="0">
                          <a:latin typeface="Calibri"/>
                          <a:ea typeface="Calibri"/>
                          <a:cs typeface="Times New Roman"/>
                        </a:rPr>
                        <a:t>IV. </a:t>
                      </a:r>
                      <a:r>
                        <a:rPr lang="en-US" sz="1800" b="1" dirty="0">
                          <a:latin typeface="Calibri"/>
                          <a:ea typeface="Calibri"/>
                          <a:cs typeface="Times New Roman"/>
                        </a:rPr>
                        <a:t>KO as Science</a:t>
                      </a:r>
                      <a:br>
                        <a:rPr lang="en-US" sz="1800" b="1" dirty="0">
                          <a:latin typeface="Calibri"/>
                          <a:ea typeface="Calibri"/>
                          <a:cs typeface="Times New Roman"/>
                        </a:rPr>
                      </a:br>
                      <a:r>
                        <a:rPr lang="en-US" sz="1800" b="1" dirty="0">
                          <a:latin typeface="Calibri"/>
                          <a:ea typeface="Calibri"/>
                          <a:cs typeface="Times New Roman"/>
                        </a:rPr>
                        <a:t>     of Science</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5, 10</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B. </a:t>
                      </a:r>
                      <a:r>
                        <a:rPr lang="en-US" sz="1800" dirty="0" err="1">
                          <a:latin typeface="+mn-lt"/>
                          <a:ea typeface="Calibri"/>
                          <a:cs typeface="Times New Roman"/>
                        </a:rPr>
                        <a:t>Hjørland</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J. Tennis</a:t>
                      </a:r>
                      <a:endParaRPr lang="de-DE" sz="1800" dirty="0">
                        <a:latin typeface="Calibri"/>
                        <a:ea typeface="Calibri"/>
                        <a:cs typeface="Times New Roman"/>
                      </a:endParaRPr>
                    </a:p>
                  </a:txBody>
                  <a:tcPr marL="68580" marR="68580" marT="0" marB="0">
                    <a:noFill/>
                  </a:tcPr>
                </a:tc>
                <a:extLst>
                  <a:ext uri="{0D108BD9-81ED-4DB2-BD59-A6C34878D82A}">
                    <a16:rowId xmlns:a16="http://schemas.microsoft.com/office/drawing/2014/main" val="10004"/>
                  </a:ext>
                </a:extLst>
              </a:tr>
              <a:tr h="705937">
                <a:tc>
                  <a:txBody>
                    <a:bodyPr/>
                    <a:lstStyle/>
                    <a:p>
                      <a:pPr>
                        <a:lnSpc>
                          <a:spcPts val="1200"/>
                        </a:lnSpc>
                        <a:spcAft>
                          <a:spcPts val="0"/>
                        </a:spcAft>
                      </a:pPr>
                      <a:r>
                        <a:rPr lang="en-US" sz="1800" b="0" dirty="0">
                          <a:latin typeface="Calibri"/>
                          <a:ea typeface="Calibri"/>
                          <a:cs typeface="Times New Roman"/>
                        </a:rPr>
                        <a:t>V.  </a:t>
                      </a:r>
                      <a:r>
                        <a:rPr lang="en-US" sz="1800" b="1" dirty="0">
                          <a:latin typeface="Calibri"/>
                          <a:ea typeface="Calibri"/>
                          <a:cs typeface="Times New Roman"/>
                        </a:rPr>
                        <a:t>KO formation</a:t>
                      </a:r>
                      <a:br>
                        <a:rPr lang="en-US" sz="1800" b="1" dirty="0">
                          <a:latin typeface="Calibri"/>
                          <a:ea typeface="Calibri"/>
                          <a:cs typeface="Times New Roman"/>
                        </a:rPr>
                      </a:br>
                      <a:r>
                        <a:rPr lang="en-US" sz="1800" b="1" baseline="0" dirty="0">
                          <a:latin typeface="Calibri"/>
                          <a:ea typeface="Calibri"/>
                          <a:cs typeface="Times New Roman"/>
                        </a:rPr>
                        <a:t>     </a:t>
                      </a:r>
                      <a:r>
                        <a:rPr lang="en-US" sz="1800" b="1" dirty="0">
                          <a:latin typeface="Calibri"/>
                          <a:ea typeface="Calibri"/>
                          <a:cs typeface="Times New Roman"/>
                        </a:rPr>
                        <a:t>and environment</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3-4, 6-9</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en-US" sz="1800" dirty="0">
                          <a:latin typeface="Calibri"/>
                          <a:ea typeface="Calibri"/>
                          <a:cs typeface="Times New Roman"/>
                        </a:rPr>
                        <a:t>R. </a:t>
                      </a:r>
                      <a:r>
                        <a:rPr lang="en-US" sz="1800" dirty="0" err="1">
                          <a:latin typeface="Calibri"/>
                          <a:ea typeface="Calibri"/>
                          <a:cs typeface="Times New Roman"/>
                        </a:rPr>
                        <a:t>Smiraglia</a:t>
                      </a:r>
                      <a:endParaRPr lang="de-DE" sz="1800" dirty="0">
                        <a:latin typeface="Calibri"/>
                        <a:ea typeface="Calibri"/>
                        <a:cs typeface="Times New Roman"/>
                      </a:endParaRPr>
                    </a:p>
                  </a:txBody>
                  <a:tcPr marL="68580" marR="68580" marT="0" marB="0">
                    <a:noFill/>
                  </a:tcPr>
                </a:tc>
                <a:tc>
                  <a:txBody>
                    <a:bodyPr/>
                    <a:lstStyle/>
                    <a:p>
                      <a:pPr>
                        <a:lnSpc>
                          <a:spcPct val="115000"/>
                        </a:lnSpc>
                        <a:spcAft>
                          <a:spcPts val="0"/>
                        </a:spcAft>
                      </a:pPr>
                      <a:r>
                        <a:rPr lang="de-DE" dirty="0"/>
                        <a:t>M. I. </a:t>
                      </a:r>
                      <a:r>
                        <a:rPr lang="de-DE" dirty="0" err="1"/>
                        <a:t>Cordeiro</a:t>
                      </a:r>
                      <a:endParaRPr lang="de-DE" sz="1800" dirty="0">
                        <a:latin typeface="Calibri"/>
                        <a:ea typeface="Calibri"/>
                        <a:cs typeface="Times New Roman"/>
                      </a:endParaRPr>
                    </a:p>
                  </a:txBody>
                  <a:tcPr marL="68580" marR="68580" marT="0" marB="0">
                    <a:noFill/>
                  </a:tcPr>
                </a:tc>
                <a:extLst>
                  <a:ext uri="{0D108BD9-81ED-4DB2-BD59-A6C34878D82A}">
                    <a16:rowId xmlns:a16="http://schemas.microsoft.com/office/drawing/2014/main" val="10005"/>
                  </a:ext>
                </a:extLst>
              </a:tr>
            </a:tbl>
          </a:graphicData>
        </a:graphic>
      </p:graphicFrame>
      <p:pic>
        <p:nvPicPr>
          <p:cNvPr id="8" name="Grafik 7" descr="Vignette.jpg"/>
          <p:cNvPicPr>
            <a:picLocks noChangeAspect="1"/>
          </p:cNvPicPr>
          <p:nvPr/>
        </p:nvPicPr>
        <p:blipFill>
          <a:blip r:embed="rId2" cstate="print"/>
          <a:stretch>
            <a:fillRect/>
          </a:stretch>
        </p:blipFill>
        <p:spPr>
          <a:xfrm>
            <a:off x="0" y="0"/>
            <a:ext cx="1647825" cy="2247900"/>
          </a:xfrm>
          <a:prstGeom prst="rect">
            <a:avLst/>
          </a:prstGeom>
        </p:spPr>
      </p:pic>
      <p:sp>
        <p:nvSpPr>
          <p:cNvPr id="9" name="Textfeld 8"/>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10" name="Ellipse 9"/>
          <p:cNvSpPr/>
          <p:nvPr/>
        </p:nvSpPr>
        <p:spPr>
          <a:xfrm>
            <a:off x="285720" y="2214554"/>
            <a:ext cx="2214578" cy="642942"/>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85720" y="3071810"/>
            <a:ext cx="2214578" cy="642942"/>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85720" y="3786190"/>
            <a:ext cx="2214578" cy="642942"/>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85720" y="4500570"/>
            <a:ext cx="2214578" cy="642942"/>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285720" y="5429264"/>
            <a:ext cx="2214578" cy="642942"/>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6F2F-A6AE-EB41-8164-447E7FDB6CE8}"/>
              </a:ext>
            </a:extLst>
          </p:cNvPr>
          <p:cNvSpPr>
            <a:spLocks noGrp="1"/>
          </p:cNvSpPr>
          <p:nvPr>
            <p:ph type="title"/>
          </p:nvPr>
        </p:nvSpPr>
        <p:spPr>
          <a:xfrm>
            <a:off x="914400" y="285728"/>
            <a:ext cx="8229600" cy="1143000"/>
          </a:xfrm>
        </p:spPr>
        <p:txBody>
          <a:bodyPr>
            <a:normAutofit/>
          </a:bodyPr>
          <a:lstStyle/>
          <a:p>
            <a:r>
              <a:rPr lang="en-US" sz="4000" dirty="0"/>
              <a:t>Legacy of Science</a:t>
            </a:r>
          </a:p>
        </p:txBody>
      </p:sp>
      <p:sp>
        <p:nvSpPr>
          <p:cNvPr id="3" name="Date Placeholder 2">
            <a:extLst>
              <a:ext uri="{FF2B5EF4-FFF2-40B4-BE49-F238E27FC236}">
                <a16:creationId xmlns:a16="http://schemas.microsoft.com/office/drawing/2014/main" id="{E73058A8-2ADA-574E-871A-11ED8B0BBA78}"/>
              </a:ext>
            </a:extLst>
          </p:cNvPr>
          <p:cNvSpPr>
            <a:spLocks noGrp="1"/>
          </p:cNvSpPr>
          <p:nvPr>
            <p:ph type="dt" sz="half" idx="10"/>
          </p:nvPr>
        </p:nvSpPr>
        <p:spPr/>
        <p:txBody>
          <a:bodyPr/>
          <a:lstStyle/>
          <a:p>
            <a:r>
              <a:rPr lang="en-US"/>
              <a:t>11th July 2018</a:t>
            </a:r>
            <a:endParaRPr lang="de-DE" dirty="0"/>
          </a:p>
        </p:txBody>
      </p:sp>
      <p:sp>
        <p:nvSpPr>
          <p:cNvPr id="4" name="Footer Placeholder 3">
            <a:extLst>
              <a:ext uri="{FF2B5EF4-FFF2-40B4-BE49-F238E27FC236}">
                <a16:creationId xmlns:a16="http://schemas.microsoft.com/office/drawing/2014/main" id="{AC63FA98-DDE4-EE44-830C-C1F1A3170435}"/>
              </a:ext>
            </a:extLst>
          </p:cNvPr>
          <p:cNvSpPr>
            <a:spLocks noGrp="1"/>
          </p:cNvSpPr>
          <p:nvPr>
            <p:ph type="ftr" sz="quarter" idx="11"/>
          </p:nvPr>
        </p:nvSpPr>
        <p:spPr/>
        <p:txBody>
          <a:bodyPr/>
          <a:lstStyle/>
          <a:p>
            <a:endParaRPr lang="de-DE"/>
          </a:p>
          <a:p>
            <a:r>
              <a:rPr lang="de-DE"/>
              <a:t>ISKO 2018 Porto  Dahlberg-Panel</a:t>
            </a:r>
          </a:p>
          <a:p>
            <a:endParaRPr lang="de-DE" dirty="0"/>
          </a:p>
        </p:txBody>
      </p:sp>
      <p:sp>
        <p:nvSpPr>
          <p:cNvPr id="5" name="Slide Number Placeholder 4">
            <a:extLst>
              <a:ext uri="{FF2B5EF4-FFF2-40B4-BE49-F238E27FC236}">
                <a16:creationId xmlns:a16="http://schemas.microsoft.com/office/drawing/2014/main" id="{5345980D-48CA-E247-9509-D2B23F66777F}"/>
              </a:ext>
            </a:extLst>
          </p:cNvPr>
          <p:cNvSpPr>
            <a:spLocks noGrp="1"/>
          </p:cNvSpPr>
          <p:nvPr>
            <p:ph type="sldNum" sz="quarter" idx="12"/>
          </p:nvPr>
        </p:nvSpPr>
        <p:spPr/>
        <p:txBody>
          <a:bodyPr/>
          <a:lstStyle/>
          <a:p>
            <a:fld id="{20BD4CA4-D397-4097-9D03-F5216D07896D}" type="slidenum">
              <a:rPr lang="de-DE" smtClean="0"/>
              <a:pPr/>
              <a:t>40</a:t>
            </a:fld>
            <a:endParaRPr lang="de-DE" dirty="0"/>
          </a:p>
        </p:txBody>
      </p:sp>
      <p:sp>
        <p:nvSpPr>
          <p:cNvPr id="6" name="Content Placeholder 5">
            <a:extLst>
              <a:ext uri="{FF2B5EF4-FFF2-40B4-BE49-F238E27FC236}">
                <a16:creationId xmlns:a16="http://schemas.microsoft.com/office/drawing/2014/main" id="{1BE94E55-4AC0-5241-AD22-F9083E11823F}"/>
              </a:ext>
            </a:extLst>
          </p:cNvPr>
          <p:cNvSpPr>
            <a:spLocks noGrp="1"/>
          </p:cNvSpPr>
          <p:nvPr>
            <p:ph idx="1"/>
          </p:nvPr>
        </p:nvSpPr>
        <p:spPr>
          <a:xfrm>
            <a:off x="914400" y="2171680"/>
            <a:ext cx="8229600" cy="4686320"/>
          </a:xfrm>
        </p:spPr>
        <p:txBody>
          <a:bodyPr>
            <a:normAutofit/>
          </a:bodyPr>
          <a:lstStyle/>
          <a:p>
            <a:r>
              <a:rPr lang="en-US" dirty="0"/>
              <a:t>She did pretty well, brave lady that she was.</a:t>
            </a:r>
          </a:p>
          <a:p>
            <a:pPr lvl="1"/>
            <a:r>
              <a:rPr lang="en-US" dirty="0"/>
              <a:t>She began a </a:t>
            </a:r>
            <a:r>
              <a:rPr lang="en-US" b="1" dirty="0"/>
              <a:t>journal</a:t>
            </a:r>
            <a:r>
              <a:rPr lang="en-US" dirty="0"/>
              <a:t> that now competes with </a:t>
            </a:r>
            <a:r>
              <a:rPr lang="en-US" i="1" dirty="0" err="1"/>
              <a:t>JDoc</a:t>
            </a:r>
            <a:r>
              <a:rPr lang="en-US" dirty="0"/>
              <a:t>, </a:t>
            </a:r>
            <a:r>
              <a:rPr lang="en-US" i="1" dirty="0"/>
              <a:t>JASIST, IP&amp;M </a:t>
            </a:r>
            <a:r>
              <a:rPr lang="en-US" dirty="0"/>
              <a:t>and </a:t>
            </a:r>
            <a:r>
              <a:rPr lang="en-US" i="1" dirty="0"/>
              <a:t>CCQ</a:t>
            </a:r>
            <a:r>
              <a:rPr lang="en-US" dirty="0"/>
              <a:t>.</a:t>
            </a:r>
          </a:p>
          <a:p>
            <a:pPr lvl="1"/>
            <a:r>
              <a:rPr lang="en-US" dirty="0"/>
              <a:t>She began a </a:t>
            </a:r>
            <a:r>
              <a:rPr lang="en-US" b="1" dirty="0"/>
              <a:t>society of scholars </a:t>
            </a:r>
            <a:r>
              <a:rPr lang="en-US" dirty="0"/>
              <a:t>who now meet regularly.</a:t>
            </a:r>
          </a:p>
          <a:p>
            <a:pPr lvl="1"/>
            <a:r>
              <a:rPr lang="en-US" dirty="0"/>
              <a:t>She began a society of scholars whose regional </a:t>
            </a:r>
            <a:r>
              <a:rPr lang="en-US" b="1" dirty="0"/>
              <a:t>conferences</a:t>
            </a:r>
            <a:r>
              <a:rPr lang="en-US" dirty="0"/>
              <a:t> constantly challenge the intension of the domain.</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Tree>
    <p:extLst>
      <p:ext uri="{BB962C8B-B14F-4D97-AF65-F5344CB8AC3E}">
        <p14:creationId xmlns:p14="http://schemas.microsoft.com/office/powerpoint/2010/main" val="12683988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3930-2936-B545-91FB-3C7736FD6B09}"/>
              </a:ext>
            </a:extLst>
          </p:cNvPr>
          <p:cNvSpPr>
            <a:spLocks noGrp="1"/>
          </p:cNvSpPr>
          <p:nvPr>
            <p:ph type="title"/>
          </p:nvPr>
        </p:nvSpPr>
        <p:spPr>
          <a:xfrm>
            <a:off x="914400" y="285728"/>
            <a:ext cx="8229600" cy="1143000"/>
          </a:xfrm>
        </p:spPr>
        <p:txBody>
          <a:bodyPr/>
          <a:lstStyle/>
          <a:p>
            <a:endParaRPr lang="en-US" dirty="0"/>
          </a:p>
        </p:txBody>
      </p:sp>
      <p:sp>
        <p:nvSpPr>
          <p:cNvPr id="3" name="Date Placeholder 2">
            <a:extLst>
              <a:ext uri="{FF2B5EF4-FFF2-40B4-BE49-F238E27FC236}">
                <a16:creationId xmlns:a16="http://schemas.microsoft.com/office/drawing/2014/main" id="{6A8887EE-8F71-F147-B14C-06924438840A}"/>
              </a:ext>
            </a:extLst>
          </p:cNvPr>
          <p:cNvSpPr>
            <a:spLocks noGrp="1"/>
          </p:cNvSpPr>
          <p:nvPr>
            <p:ph type="dt" sz="half" idx="10"/>
          </p:nvPr>
        </p:nvSpPr>
        <p:spPr/>
        <p:txBody>
          <a:bodyPr/>
          <a:lstStyle/>
          <a:p>
            <a:r>
              <a:rPr lang="en-US"/>
              <a:t>11th July 2018</a:t>
            </a:r>
            <a:endParaRPr lang="de-DE" dirty="0"/>
          </a:p>
        </p:txBody>
      </p:sp>
      <p:sp>
        <p:nvSpPr>
          <p:cNvPr id="4" name="Footer Placeholder 3">
            <a:extLst>
              <a:ext uri="{FF2B5EF4-FFF2-40B4-BE49-F238E27FC236}">
                <a16:creationId xmlns:a16="http://schemas.microsoft.com/office/drawing/2014/main" id="{D725C786-6A22-6941-9867-F13D2DA0A275}"/>
              </a:ext>
            </a:extLst>
          </p:cNvPr>
          <p:cNvSpPr>
            <a:spLocks noGrp="1"/>
          </p:cNvSpPr>
          <p:nvPr>
            <p:ph type="ftr" sz="quarter" idx="11"/>
          </p:nvPr>
        </p:nvSpPr>
        <p:spPr/>
        <p:txBody>
          <a:bodyPr/>
          <a:lstStyle/>
          <a:p>
            <a:endParaRPr lang="de-DE"/>
          </a:p>
          <a:p>
            <a:r>
              <a:rPr lang="de-DE"/>
              <a:t>ISKO 2018 Porto  Dahlberg-Panel</a:t>
            </a:r>
          </a:p>
          <a:p>
            <a:endParaRPr lang="de-DE" dirty="0"/>
          </a:p>
        </p:txBody>
      </p:sp>
      <p:sp>
        <p:nvSpPr>
          <p:cNvPr id="5" name="Slide Number Placeholder 4">
            <a:extLst>
              <a:ext uri="{FF2B5EF4-FFF2-40B4-BE49-F238E27FC236}">
                <a16:creationId xmlns:a16="http://schemas.microsoft.com/office/drawing/2014/main" id="{D994E16E-5823-874D-961E-816928D8EC5F}"/>
              </a:ext>
            </a:extLst>
          </p:cNvPr>
          <p:cNvSpPr>
            <a:spLocks noGrp="1"/>
          </p:cNvSpPr>
          <p:nvPr>
            <p:ph type="sldNum" sz="quarter" idx="12"/>
          </p:nvPr>
        </p:nvSpPr>
        <p:spPr/>
        <p:txBody>
          <a:bodyPr/>
          <a:lstStyle/>
          <a:p>
            <a:fld id="{20BD4CA4-D397-4097-9D03-F5216D07896D}" type="slidenum">
              <a:rPr lang="de-DE" smtClean="0"/>
              <a:pPr/>
              <a:t>41</a:t>
            </a:fld>
            <a:endParaRPr lang="de-DE" dirty="0"/>
          </a:p>
        </p:txBody>
      </p:sp>
      <p:sp>
        <p:nvSpPr>
          <p:cNvPr id="6" name="Content Placeholder 5">
            <a:extLst>
              <a:ext uri="{FF2B5EF4-FFF2-40B4-BE49-F238E27FC236}">
                <a16:creationId xmlns:a16="http://schemas.microsoft.com/office/drawing/2014/main" id="{9FC6792C-9693-CF4C-A720-E376D7D02127}"/>
              </a:ext>
            </a:extLst>
          </p:cNvPr>
          <p:cNvSpPr>
            <a:spLocks noGrp="1"/>
          </p:cNvSpPr>
          <p:nvPr>
            <p:ph idx="1"/>
          </p:nvPr>
        </p:nvSpPr>
        <p:spPr>
          <a:xfrm>
            <a:off x="914400" y="1857364"/>
            <a:ext cx="8229600" cy="5214950"/>
          </a:xfrm>
        </p:spPr>
        <p:txBody>
          <a:bodyPr>
            <a:normAutofit fontScale="55000" lnSpcReduction="20000"/>
          </a:bodyPr>
          <a:lstStyle/>
          <a:p>
            <a:r>
              <a:rPr lang="en-US" dirty="0"/>
              <a:t>And, she left us the basics of theory, real theory:</a:t>
            </a:r>
          </a:p>
          <a:p>
            <a:r>
              <a:rPr lang="en-US" dirty="0"/>
              <a:t>“What is Knowledge Organization” (2014, 86)  </a:t>
            </a:r>
          </a:p>
          <a:p>
            <a:pPr lvl="1"/>
            <a:r>
              <a:rPr lang="en-US" dirty="0"/>
              <a:t>True understanding of concepts has been jeopardized hitherto by the ignorance of their very nature, viz. that they form the constituents of any knowledge organization that also leads to the formation of classes. The linguistic aspect hinders most colleagues from perceiving the indispensable </a:t>
            </a:r>
            <a:r>
              <a:rPr lang="en-US" b="1" dirty="0"/>
              <a:t>analytical aspect </a:t>
            </a:r>
            <a:r>
              <a:rPr lang="en-US" dirty="0"/>
              <a:t>of concept formation and concept apprehension …. </a:t>
            </a:r>
          </a:p>
          <a:p>
            <a:pPr lvl="1"/>
            <a:r>
              <a:rPr lang="en-US" dirty="0"/>
              <a:t>Take any object, concrete or abstract, and figure out its </a:t>
            </a:r>
            <a:r>
              <a:rPr lang="en-US" b="1" dirty="0"/>
              <a:t>essential characteristics by formulating “is”-statements</a:t>
            </a:r>
            <a:r>
              <a:rPr lang="en-US" dirty="0"/>
              <a:t>. The synthesis of all thus determined characteristics under a name or a code depicts the object’s content in an abbreviated form and leads to designate the respective object.</a:t>
            </a:r>
          </a:p>
          <a:p>
            <a:pPr lvl="1"/>
            <a:r>
              <a:rPr lang="en-US" dirty="0"/>
              <a:t>The </a:t>
            </a:r>
            <a:r>
              <a:rPr lang="en-US" b="1" dirty="0"/>
              <a:t>definition of a concept </a:t>
            </a:r>
            <a:r>
              <a:rPr lang="en-US" dirty="0"/>
              <a:t>is therefore the resumé of content-determinant characteristics.</a:t>
            </a:r>
          </a:p>
          <a:p>
            <a:r>
              <a:rPr lang="en-US" dirty="0"/>
              <a:t>“ICC, Information Coding Classification” (1982, 87)</a:t>
            </a:r>
          </a:p>
          <a:p>
            <a:pPr lvl="1"/>
            <a:r>
              <a:rPr lang="en-US" dirty="0"/>
              <a:t>We distinguish … in an </a:t>
            </a:r>
            <a:r>
              <a:rPr lang="en-US" dirty="0" err="1"/>
              <a:t>ontical</a:t>
            </a:r>
            <a:r>
              <a:rPr lang="en-US" dirty="0"/>
              <a:t> sense between general entities. and general aspects, determinations of being. The general entities can be displayed in the following three </a:t>
            </a:r>
            <a:r>
              <a:rPr lang="en-US" b="1" dirty="0" err="1"/>
              <a:t>ontical</a:t>
            </a:r>
            <a:r>
              <a:rPr lang="en-US" b="1" dirty="0"/>
              <a:t> area groups</a:t>
            </a:r>
            <a:r>
              <a:rPr lang="en-US" dirty="0"/>
              <a:t> of I) structure and matter; II) living beings; and, III) products of man (artefacts). These can be subdivided each into three general </a:t>
            </a:r>
            <a:r>
              <a:rPr lang="en-US" b="1" dirty="0"/>
              <a:t>entity areas </a:t>
            </a:r>
            <a:r>
              <a:rPr lang="en-US" dirty="0"/>
              <a:t>( or "categories of being") … It is easy to see that there is an evolutionary series … and also that there is a division according to man's faculties … that the entities of the levels presuppose each other or contain each other in a natural sequence. The last three levels … show the same evolutionary series with respect to the products of man and society applied on a matter-oriented, intellect-oriented and mental-spiritual oriented level. Thus one can also say that the levels presuppose each other, they are “</a:t>
            </a:r>
            <a:r>
              <a:rPr lang="en-US" b="1" dirty="0"/>
              <a:t>integrative</a:t>
            </a:r>
            <a:r>
              <a:rPr lang="en-US" dirty="0"/>
              <a:t>.”</a:t>
            </a:r>
          </a:p>
          <a:p>
            <a:pPr lvl="1"/>
            <a:endParaRPr lang="en-US" dirty="0">
              <a:solidFill>
                <a:srgbClr val="FF0000"/>
              </a:solidFill>
            </a:endParaRPr>
          </a:p>
          <a:p>
            <a:endParaRPr lang="en-US"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Richard </a:t>
            </a:r>
            <a:r>
              <a:rPr lang="de-DE" sz="1200" b="1" dirty="0" err="1"/>
              <a:t>Smiraglia</a:t>
            </a:r>
            <a:endParaRPr lang="de-DE" sz="1200" b="1" dirty="0"/>
          </a:p>
        </p:txBody>
      </p:sp>
    </p:spTree>
    <p:extLst>
      <p:ext uri="{BB962C8B-B14F-4D97-AF65-F5344CB8AC3E}">
        <p14:creationId xmlns:p14="http://schemas.microsoft.com/office/powerpoint/2010/main" val="3942559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Autofit/>
          </a:bodyPr>
          <a:lstStyle/>
          <a:p>
            <a:r>
              <a:rPr lang="en-US" sz="4000" dirty="0">
                <a:ea typeface="Calibri"/>
                <a:cs typeface="Times New Roman"/>
              </a:rPr>
              <a:t>V.  KO formation and environment </a:t>
            </a:r>
            <a:br>
              <a:rPr lang="en-US" sz="4000" dirty="0">
                <a:ea typeface="Calibri"/>
                <a:cs typeface="Times New Roman"/>
              </a:rPr>
            </a:br>
            <a:r>
              <a:rPr lang="de-DE" sz="4000" b="1" dirty="0">
                <a:ea typeface="Calibri"/>
                <a:cs typeface="Times New Roman"/>
              </a:rPr>
              <a:t>(</a:t>
            </a:r>
            <a:r>
              <a:rPr lang="de-DE" sz="4000" b="1" dirty="0" err="1">
                <a:ea typeface="Calibri"/>
                <a:cs typeface="Times New Roman"/>
              </a:rPr>
              <a:t>co-statement</a:t>
            </a:r>
            <a:r>
              <a:rPr lang="de-DE" sz="4000" b="1" dirty="0">
                <a:ea typeface="Calibri"/>
                <a:cs typeface="Times New Roman"/>
              </a:rPr>
              <a:t>)</a:t>
            </a:r>
            <a:endParaRPr lang="de-DE" sz="4000"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42</a:t>
            </a:fld>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Ines </a:t>
            </a:r>
            <a:r>
              <a:rPr lang="de-DE" sz="1200" b="1" dirty="0" err="1"/>
              <a:t>Cordeiro</a:t>
            </a:r>
            <a:endParaRPr lang="de-DE" sz="1200" b="1"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857356" y="1571612"/>
            <a:ext cx="6376749" cy="4686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914400" y="142852"/>
            <a:ext cx="8229600" cy="1143000"/>
          </a:xfrm>
        </p:spPr>
        <p:txBody>
          <a:bodyPr>
            <a:normAutofit fontScale="90000"/>
          </a:bodyPr>
          <a:lstStyle/>
          <a:p>
            <a:r>
              <a:rPr lang="en-US" dirty="0">
                <a:ea typeface="Calibri"/>
                <a:cs typeface="Times New Roman"/>
              </a:rPr>
              <a:t>V.  KO formation and environment </a:t>
            </a:r>
            <a:br>
              <a:rPr lang="en-US" dirty="0">
                <a:ea typeface="Calibri"/>
                <a:cs typeface="Times New Roman"/>
              </a:rPr>
            </a:br>
            <a:r>
              <a:rPr lang="de-DE" b="1" dirty="0">
                <a:ea typeface="Calibri"/>
                <a:cs typeface="Times New Roman"/>
              </a:rPr>
              <a:t>(</a:t>
            </a:r>
            <a:r>
              <a:rPr lang="de-DE" b="1" dirty="0" err="1">
                <a:ea typeface="Calibri"/>
                <a:cs typeface="Times New Roman"/>
              </a:rPr>
              <a:t>co-statement</a:t>
            </a:r>
            <a:r>
              <a:rPr lang="de-DE" b="1" dirty="0">
                <a:ea typeface="Calibri"/>
                <a:cs typeface="Times New Roman"/>
              </a:rPr>
              <a:t>)</a:t>
            </a:r>
            <a:endParaRPr lang="de-DE" dirty="0">
              <a:ea typeface="Calibri" pitchFamily="34" charset="0"/>
              <a:cs typeface="Times New Roman" pitchFamily="18" charset="0"/>
            </a:endParaRPr>
          </a:p>
        </p:txBody>
      </p:sp>
      <p:sp>
        <p:nvSpPr>
          <p:cNvPr id="3" name="Datumsplatzhalter 2"/>
          <p:cNvSpPr>
            <a:spLocks noGrp="1"/>
          </p:cNvSpPr>
          <p:nvPr>
            <p:ph type="dt" sz="quarter" idx="10"/>
          </p:nvPr>
        </p:nvSpPr>
        <p:spPr/>
        <p:txBody>
          <a:bodyPr/>
          <a:lstStyle/>
          <a:p>
            <a:pPr>
              <a:defRPr/>
            </a:pPr>
            <a:r>
              <a:rPr lang="de-DE"/>
              <a:t>11th July 2018</a:t>
            </a:r>
          </a:p>
        </p:txBody>
      </p:sp>
      <p:sp>
        <p:nvSpPr>
          <p:cNvPr id="4" name="Fußzeilenplatzhalter 3"/>
          <p:cNvSpPr>
            <a:spLocks noGrp="1"/>
          </p:cNvSpPr>
          <p:nvPr>
            <p:ph type="ftr" sz="quarter" idx="11"/>
          </p:nvPr>
        </p:nvSpPr>
        <p:spPr/>
        <p:txBody>
          <a:bodyPr/>
          <a:lstStyle/>
          <a:p>
            <a:pPr>
              <a:defRPr/>
            </a:pPr>
            <a:endParaRPr lang="de-DE"/>
          </a:p>
          <a:p>
            <a:pPr>
              <a:defRPr/>
            </a:pPr>
            <a:r>
              <a:rPr lang="de-DE"/>
              <a:t>ISKO 2018 Porto  Dahlberg-Panel</a:t>
            </a:r>
          </a:p>
          <a:p>
            <a:pPr>
              <a:defRPr/>
            </a:pPr>
            <a:endParaRPr lang="de-DE"/>
          </a:p>
        </p:txBody>
      </p:sp>
      <p:sp>
        <p:nvSpPr>
          <p:cNvPr id="5" name="Foliennummernplatzhalter 4"/>
          <p:cNvSpPr>
            <a:spLocks noGrp="1"/>
          </p:cNvSpPr>
          <p:nvPr>
            <p:ph type="sldNum" sz="quarter" idx="12"/>
          </p:nvPr>
        </p:nvSpPr>
        <p:spPr/>
        <p:txBody>
          <a:bodyPr/>
          <a:lstStyle/>
          <a:p>
            <a:pPr>
              <a:defRPr/>
            </a:pPr>
            <a:fld id="{5D561F49-A7D4-4BA9-B353-345A2A646D3E}" type="slidenum">
              <a:rPr lang="de-DE"/>
              <a:pPr>
                <a:defRPr/>
              </a:pPr>
              <a:t>43</a:t>
            </a:fld>
            <a:endParaRPr lang="de-DE" dirty="0"/>
          </a:p>
        </p:txBody>
      </p:sp>
      <p:sp>
        <p:nvSpPr>
          <p:cNvPr id="9" name="Inhaltsplatzhalter 8"/>
          <p:cNvSpPr>
            <a:spLocks noGrp="1"/>
          </p:cNvSpPr>
          <p:nvPr>
            <p:ph idx="1"/>
          </p:nvPr>
        </p:nvSpPr>
        <p:spPr>
          <a:xfrm>
            <a:off x="714348" y="1285860"/>
            <a:ext cx="8785225" cy="4729163"/>
          </a:xfrm>
        </p:spPr>
        <p:txBody>
          <a:bodyPr>
            <a:noAutofit/>
          </a:bodyPr>
          <a:lstStyle/>
          <a:p>
            <a:pPr marL="809625" indent="90488" fontAlgn="auto">
              <a:spcAft>
                <a:spcPts val="600"/>
              </a:spcAft>
              <a:buFont typeface="Arial" pitchFamily="34" charset="0"/>
              <a:buNone/>
              <a:defRPr/>
            </a:pPr>
            <a:r>
              <a:rPr lang="en-US" sz="2100" b="1" dirty="0">
                <a:solidFill>
                  <a:srgbClr val="FF0000"/>
                </a:solidFill>
              </a:rPr>
              <a:t>         10 Desiderata for knowledge organization </a:t>
            </a:r>
            <a:r>
              <a:rPr lang="en-US" sz="2100" dirty="0"/>
              <a:t>(Dahlberg 2013): </a:t>
            </a:r>
            <a:endParaRPr lang="de-DE" sz="2100" dirty="0"/>
          </a:p>
          <a:p>
            <a:pPr marL="809625" indent="90488" fontAlgn="auto">
              <a:spcAft>
                <a:spcPts val="600"/>
              </a:spcAft>
              <a:buFont typeface="Arial" pitchFamily="34" charset="0"/>
              <a:buNone/>
              <a:defRPr/>
            </a:pPr>
            <a:r>
              <a:rPr lang="en-US" sz="2100" dirty="0"/>
              <a:t>         By the end of her life Dahlberg left us with an </a:t>
            </a:r>
            <a:r>
              <a:rPr lang="en-US" sz="2100" b="1" dirty="0">
                <a:solidFill>
                  <a:srgbClr val="FF0000"/>
                </a:solidFill>
              </a:rPr>
              <a:t>ACTION PLAN</a:t>
            </a:r>
          </a:p>
          <a:p>
            <a:pPr marL="1438275" indent="-538163" fontAlgn="auto">
              <a:spcAft>
                <a:spcPts val="0"/>
              </a:spcAft>
              <a:buFont typeface="Arial" pitchFamily="34" charset="0"/>
              <a:buNone/>
              <a:defRPr/>
            </a:pPr>
            <a:r>
              <a:rPr lang="en-US" sz="2100" b="1" dirty="0"/>
              <a:t>	   WHAT DOES IT MEAN ABOUT THE FIELD?  </a:t>
            </a:r>
          </a:p>
          <a:p>
            <a:pPr algn="ctr" fontAlgn="auto">
              <a:spcAft>
                <a:spcPts val="600"/>
              </a:spcAft>
              <a:buFont typeface="Arial" pitchFamily="34" charset="0"/>
              <a:buNone/>
              <a:defRPr/>
            </a:pPr>
            <a:r>
              <a:rPr lang="en-US" sz="2100" i="1" dirty="0"/>
              <a:t>A</a:t>
            </a:r>
            <a:r>
              <a:rPr lang="en-US" sz="2100" b="1" i="1" dirty="0"/>
              <a:t> </a:t>
            </a:r>
            <a:r>
              <a:rPr lang="en-US" sz="2100" i="1" dirty="0"/>
              <a:t>call for more structured action to  meet  </a:t>
            </a:r>
            <a:r>
              <a:rPr lang="en-US" sz="2100" b="1" i="1" dirty="0">
                <a:solidFill>
                  <a:srgbClr val="FF0000"/>
                </a:solidFill>
              </a:rPr>
              <a:t>field needs</a:t>
            </a:r>
            <a:r>
              <a:rPr lang="en-US" sz="2100" i="1" dirty="0"/>
              <a:t>:</a:t>
            </a:r>
          </a:p>
          <a:p>
            <a:pPr fontAlgn="auto">
              <a:spcAft>
                <a:spcPts val="0"/>
              </a:spcAft>
              <a:buFont typeface="Arial" pitchFamily="34" charset="0"/>
              <a:buNone/>
              <a:defRPr/>
            </a:pPr>
            <a:r>
              <a:rPr lang="en-US" sz="2000" dirty="0"/>
              <a:t>2  Overviews of CS – </a:t>
            </a:r>
            <a:r>
              <a:rPr lang="en-US" sz="2000" b="1" dirty="0"/>
              <a:t>Better knowledge of the field itself</a:t>
            </a:r>
          </a:p>
          <a:p>
            <a:pPr fontAlgn="auto">
              <a:spcAft>
                <a:spcPts val="0"/>
              </a:spcAft>
              <a:buFont typeface="Arial" pitchFamily="34" charset="0"/>
              <a:buNone/>
              <a:defRPr/>
            </a:pPr>
            <a:r>
              <a:rPr lang="en-US" sz="2000" dirty="0"/>
              <a:t>3.1  KO curriculum - </a:t>
            </a:r>
            <a:r>
              <a:rPr lang="en-US" sz="2000" b="1" dirty="0"/>
              <a:t>Improved education &amp; training </a:t>
            </a:r>
          </a:p>
          <a:p>
            <a:pPr fontAlgn="auto">
              <a:spcAft>
                <a:spcPts val="0"/>
              </a:spcAft>
              <a:buFont typeface="Arial" pitchFamily="34" charset="0"/>
              <a:buNone/>
              <a:defRPr/>
            </a:pPr>
            <a:r>
              <a:rPr lang="en-US" sz="2000" dirty="0"/>
              <a:t>3.2  ISKO academy -  </a:t>
            </a:r>
            <a:r>
              <a:rPr lang="en-US" sz="2000" b="1" dirty="0"/>
              <a:t>Expanded research</a:t>
            </a:r>
          </a:p>
          <a:p>
            <a:pPr fontAlgn="auto">
              <a:spcAft>
                <a:spcPts val="0"/>
              </a:spcAft>
              <a:buFont typeface="Arial" pitchFamily="34" charset="0"/>
              <a:buNone/>
              <a:defRPr/>
            </a:pPr>
            <a:r>
              <a:rPr lang="en-US" sz="2000" dirty="0"/>
              <a:t> 4. Establish and finance a specialist – </a:t>
            </a:r>
            <a:r>
              <a:rPr lang="en-US" sz="2000" b="1" dirty="0"/>
              <a:t>Sustained  development </a:t>
            </a:r>
            <a:endParaRPr lang="de-DE" sz="2000" b="1" dirty="0"/>
          </a:p>
          <a:p>
            <a:pPr fontAlgn="auto">
              <a:spcAft>
                <a:spcPts val="0"/>
              </a:spcAft>
              <a:buFont typeface="Arial" pitchFamily="34" charset="0"/>
              <a:buNone/>
              <a:defRPr/>
            </a:pPr>
            <a:r>
              <a:rPr lang="en-US" sz="2000" dirty="0"/>
              <a:t> 5. Systematic order of all KO-relevant terms – </a:t>
            </a:r>
            <a:r>
              <a:rPr lang="en-US" sz="2000" b="1" dirty="0"/>
              <a:t>Common structured language</a:t>
            </a:r>
            <a:endParaRPr lang="de-DE" sz="2000" b="1" dirty="0"/>
          </a:p>
          <a:p>
            <a:pPr fontAlgn="auto">
              <a:spcAft>
                <a:spcPts val="0"/>
              </a:spcAft>
              <a:buFont typeface="Arial" pitchFamily="34" charset="0"/>
              <a:buNone/>
              <a:defRPr/>
            </a:pPr>
            <a:r>
              <a:rPr lang="en-US" sz="2000" dirty="0"/>
              <a:t> 6. National institutes of KO – </a:t>
            </a:r>
            <a:r>
              <a:rPr lang="en-US" sz="2000" b="1" dirty="0"/>
              <a:t>Institutional channels  </a:t>
            </a:r>
            <a:endParaRPr lang="de-DE" sz="2000" b="1" dirty="0"/>
          </a:p>
          <a:p>
            <a:pPr fontAlgn="auto">
              <a:spcAft>
                <a:spcPts val="0"/>
              </a:spcAft>
              <a:buFont typeface="Arial" pitchFamily="34" charset="0"/>
              <a:buNone/>
              <a:defRPr/>
            </a:pPr>
            <a:r>
              <a:rPr lang="en-US" sz="2000" dirty="0"/>
              <a:t> 7. ISKO experts as "points of contact“ – </a:t>
            </a:r>
            <a:r>
              <a:rPr lang="en-US" sz="2000" b="1" dirty="0"/>
              <a:t>Reinforced communication </a:t>
            </a:r>
            <a:endParaRPr lang="de-DE" sz="2000" b="1" dirty="0"/>
          </a:p>
          <a:p>
            <a:pPr fontAlgn="auto">
              <a:spcAft>
                <a:spcPts val="0"/>
              </a:spcAft>
              <a:buFont typeface="Arial" pitchFamily="34" charset="0"/>
              <a:buNone/>
              <a:defRPr/>
            </a:pPr>
            <a:r>
              <a:rPr lang="en-US" sz="2000" dirty="0"/>
              <a:t> 8. Become members of the ISKO -  </a:t>
            </a:r>
            <a:r>
              <a:rPr lang="en-US" sz="2000" b="1" dirty="0"/>
              <a:t>Strengthen community </a:t>
            </a:r>
            <a:endParaRPr lang="de-DE" sz="2000" b="1" dirty="0"/>
          </a:p>
          <a:p>
            <a:pPr fontAlgn="auto">
              <a:spcAft>
                <a:spcPts val="0"/>
              </a:spcAft>
              <a:buFont typeface="Arial" pitchFamily="34" charset="0"/>
              <a:buNone/>
              <a:defRPr/>
            </a:pPr>
            <a:r>
              <a:rPr lang="en-US" sz="2000" dirty="0"/>
              <a:t> 9. Publish the knowledge of its own area – </a:t>
            </a:r>
            <a:r>
              <a:rPr lang="en-US" sz="2000" b="1" dirty="0"/>
              <a:t>Knowledge visibility and  exchange  </a:t>
            </a:r>
            <a:endParaRPr lang="de-DE" sz="2000" b="1" dirty="0"/>
          </a:p>
        </p:txBody>
      </p:sp>
      <p:sp>
        <p:nvSpPr>
          <p:cNvPr id="10" name="Textfeld 6"/>
          <p:cNvSpPr txBox="1"/>
          <p:nvPr/>
        </p:nvSpPr>
        <p:spPr>
          <a:xfrm>
            <a:off x="6227763" y="6381750"/>
            <a:ext cx="1857375" cy="276225"/>
          </a:xfrm>
          <a:prstGeom prst="rect">
            <a:avLst/>
          </a:prstGeom>
          <a:solidFill>
            <a:schemeClr val="bg1"/>
          </a:solidFill>
        </p:spPr>
        <p:txBody>
          <a:bodyPr>
            <a:spAutoFit/>
          </a:bodyPr>
          <a:lstStyle/>
          <a:p>
            <a:pPr algn="r" fontAlgn="auto">
              <a:spcBef>
                <a:spcPts val="0"/>
              </a:spcBef>
              <a:spcAft>
                <a:spcPts val="0"/>
              </a:spcAft>
              <a:defRPr/>
            </a:pPr>
            <a:r>
              <a:rPr lang="de-DE" sz="1200" dirty="0" err="1">
                <a:solidFill>
                  <a:schemeClr val="bg1">
                    <a:lumMod val="50000"/>
                  </a:schemeClr>
                </a:solidFill>
                <a:latin typeface="+mn-lt"/>
                <a:cs typeface="+mn-cs"/>
              </a:rPr>
              <a:t>Panelist</a:t>
            </a:r>
            <a:r>
              <a:rPr lang="de-DE" sz="1200" dirty="0">
                <a:solidFill>
                  <a:schemeClr val="bg1">
                    <a:lumMod val="50000"/>
                  </a:schemeClr>
                </a:solidFill>
                <a:latin typeface="+mn-lt"/>
                <a:cs typeface="+mn-cs"/>
              </a:rPr>
              <a:t>: </a:t>
            </a:r>
            <a:r>
              <a:rPr lang="de-DE" sz="1200" b="1" dirty="0">
                <a:solidFill>
                  <a:srgbClr val="FF0000"/>
                </a:solidFill>
                <a:latin typeface="+mn-lt"/>
                <a:cs typeface="+mn-cs"/>
              </a:rPr>
              <a:t>Ines </a:t>
            </a:r>
            <a:r>
              <a:rPr lang="de-DE" sz="1200" b="1" dirty="0" err="1">
                <a:solidFill>
                  <a:srgbClr val="FF0000"/>
                </a:solidFill>
                <a:latin typeface="+mn-lt"/>
                <a:cs typeface="+mn-cs"/>
              </a:rPr>
              <a:t>Cordeiro</a:t>
            </a:r>
            <a:endParaRPr lang="de-DE" sz="1200" b="1" dirty="0">
              <a:solidFill>
                <a:srgbClr val="FF0000"/>
              </a:solidFill>
              <a:latin typeface="+mn-lt"/>
              <a:cs typeface="+mn-cs"/>
            </a:endParaRPr>
          </a:p>
        </p:txBody>
      </p:sp>
      <p:sp>
        <p:nvSpPr>
          <p:cNvPr id="8" name="Textfeld 7"/>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Ines </a:t>
            </a:r>
            <a:r>
              <a:rPr lang="de-DE" sz="1200" b="1" dirty="0" err="1"/>
              <a:t>Cordeiro</a:t>
            </a:r>
            <a:endParaRPr lang="de-DE" sz="12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fontScale="90000"/>
          </a:bodyPr>
          <a:lstStyle/>
          <a:p>
            <a:r>
              <a:rPr lang="en-US" b="1" dirty="0">
                <a:ea typeface="Calibri"/>
                <a:cs typeface="Times New Roman"/>
              </a:rPr>
              <a:t>Further Topics/ Open Forum Discussion</a:t>
            </a:r>
            <a:endParaRPr lang="de-DE" b="1"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a:t>
            </a:r>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44</a:t>
            </a:fld>
            <a:endParaRPr lang="de-DE" dirty="0"/>
          </a:p>
        </p:txBody>
      </p:sp>
      <p:sp>
        <p:nvSpPr>
          <p:cNvPr id="6" name="Inhaltsplatzhalter 5"/>
          <p:cNvSpPr>
            <a:spLocks noGrp="1"/>
          </p:cNvSpPr>
          <p:nvPr>
            <p:ph idx="1"/>
          </p:nvPr>
        </p:nvSpPr>
        <p:spPr>
          <a:xfrm>
            <a:off x="1785918" y="1600200"/>
            <a:ext cx="6900882" cy="4686320"/>
          </a:xfrm>
        </p:spPr>
        <p:txBody>
          <a:bodyPr>
            <a:normAutofit/>
          </a:bodyPr>
          <a:lstStyle/>
          <a:p>
            <a:r>
              <a:rPr lang="en-US" dirty="0"/>
              <a:t>I.  Knowledge units /methods /</a:t>
            </a:r>
            <a:br>
              <a:rPr lang="en-US" dirty="0"/>
            </a:br>
            <a:r>
              <a:rPr lang="en-US" dirty="0"/>
              <a:t>linguistics </a:t>
            </a:r>
            <a:endParaRPr lang="de-DE" dirty="0"/>
          </a:p>
          <a:p>
            <a:r>
              <a:rPr lang="en-US" dirty="0"/>
              <a:t>II.  KOSs types </a:t>
            </a:r>
            <a:endParaRPr lang="de-DE" dirty="0"/>
          </a:p>
          <a:p>
            <a:r>
              <a:rPr lang="en-US" dirty="0"/>
              <a:t>III.  The logic of ICC </a:t>
            </a:r>
            <a:endParaRPr lang="de-DE" dirty="0"/>
          </a:p>
          <a:p>
            <a:r>
              <a:rPr lang="en-US" dirty="0"/>
              <a:t>IV.  KO encyclopedia / </a:t>
            </a:r>
            <a:endParaRPr lang="de-DE" dirty="0"/>
          </a:p>
          <a:p>
            <a:r>
              <a:rPr lang="en-US" dirty="0"/>
              <a:t>KO as </a:t>
            </a:r>
            <a:br>
              <a:rPr lang="en-US" dirty="0"/>
            </a:br>
            <a:r>
              <a:rPr lang="en-US" dirty="0"/>
              <a:t>Science of Science </a:t>
            </a:r>
            <a:endParaRPr lang="de-DE" dirty="0"/>
          </a:p>
          <a:p>
            <a:r>
              <a:rPr lang="en-US" dirty="0"/>
              <a:t>V.  KO formation and environment </a:t>
            </a:r>
            <a:endParaRPr lang="de-DE" dirty="0"/>
          </a:p>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endParaRPr lang="de-DE" sz="12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en-US" sz="4000" b="1" dirty="0">
                <a:ea typeface="Calibri"/>
                <a:cs typeface="Times New Roman"/>
              </a:rPr>
              <a:t>Open </a:t>
            </a:r>
            <a:r>
              <a:rPr lang="de-DE" sz="4000" b="1" dirty="0" err="1">
                <a:ea typeface="Calibri"/>
                <a:cs typeface="Times New Roman"/>
              </a:rPr>
              <a:t>Floor</a:t>
            </a:r>
            <a:r>
              <a:rPr lang="de-DE" sz="4000" b="1" dirty="0">
                <a:ea typeface="Calibri"/>
                <a:cs typeface="Times New Roman"/>
              </a:rPr>
              <a:t> </a:t>
            </a:r>
            <a:r>
              <a:rPr lang="de-DE" sz="4000" b="1" dirty="0" err="1">
                <a:ea typeface="Calibri"/>
                <a:cs typeface="Times New Roman"/>
              </a:rPr>
              <a:t>Discussion</a:t>
            </a:r>
            <a:endParaRPr lang="de-DE" sz="4000" b="1"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12:37</a:t>
            </a:r>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45</a:t>
            </a:fld>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endParaRPr lang="de-DE" sz="1200" b="1"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643042" y="1714488"/>
            <a:ext cx="6819900" cy="4438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b="1" dirty="0">
                <a:ea typeface="Calibri"/>
                <a:cs typeface="Times New Roman"/>
              </a:rPr>
              <a:t>Final Synopsis</a:t>
            </a:r>
            <a:endParaRPr lang="de-DE" b="1"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12:52</a:t>
            </a:r>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46</a:t>
            </a:fld>
            <a:endParaRPr lang="de-DE" dirty="0"/>
          </a:p>
        </p:txBody>
      </p:sp>
      <p:sp>
        <p:nvSpPr>
          <p:cNvPr id="6" name="Inhaltsplatzhalter 5"/>
          <p:cNvSpPr>
            <a:spLocks noGrp="1"/>
          </p:cNvSpPr>
          <p:nvPr>
            <p:ph idx="1"/>
          </p:nvPr>
        </p:nvSpPr>
        <p:spPr/>
        <p:txBody>
          <a:bodyPr/>
          <a:lstStyle/>
          <a:p>
            <a:endParaRPr lang="de-DE" dirty="0"/>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Jiri </a:t>
            </a:r>
            <a:r>
              <a:rPr lang="de-DE" sz="1200" b="1" dirty="0" err="1"/>
              <a:t>Pika</a:t>
            </a:r>
            <a:endParaRPr lang="de-DE" sz="12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47</a:t>
            </a:fld>
            <a:endParaRPr lang="de-DE" dirty="0"/>
          </a:p>
        </p:txBody>
      </p:sp>
      <p:pic>
        <p:nvPicPr>
          <p:cNvPr id="7" name="Inhaltsplatzhalter 6" descr="Vignette.jpg"/>
          <p:cNvPicPr>
            <a:picLocks noGrp="1" noChangeAspect="1"/>
          </p:cNvPicPr>
          <p:nvPr>
            <p:ph idx="1"/>
          </p:nvPr>
        </p:nvPicPr>
        <p:blipFill>
          <a:blip r:embed="rId2" cstate="print"/>
          <a:stretch>
            <a:fillRect/>
          </a:stretch>
        </p:blipFill>
        <p:spPr>
          <a:xfrm>
            <a:off x="0" y="0"/>
            <a:ext cx="5027263" cy="6858000"/>
          </a:xfrm>
          <a:prstGeom prst="rect">
            <a:avLst/>
          </a:prstGeom>
        </p:spPr>
      </p:pic>
      <p:sp>
        <p:nvSpPr>
          <p:cNvPr id="11" name="Textfeld 10"/>
          <p:cNvSpPr txBox="1"/>
          <p:nvPr/>
        </p:nvSpPr>
        <p:spPr>
          <a:xfrm>
            <a:off x="6244175" y="6390376"/>
            <a:ext cx="1857388" cy="276999"/>
          </a:xfrm>
          <a:prstGeom prst="rect">
            <a:avLst/>
          </a:prstGeom>
          <a:solidFill>
            <a:schemeClr val="bg1"/>
          </a:solidFill>
        </p:spPr>
        <p:txBody>
          <a:bodyPr wrap="square" rtlCol="0">
            <a:spAutoFit/>
          </a:bodyPr>
          <a:lstStyle/>
          <a:p>
            <a:pPr algn="r"/>
            <a:endParaRPr lang="de-DE" sz="1200" b="1" dirty="0"/>
          </a:p>
        </p:txBody>
      </p:sp>
      <p:sp>
        <p:nvSpPr>
          <p:cNvPr id="8" name="Textfeld 7"/>
          <p:cNvSpPr txBox="1"/>
          <p:nvPr/>
        </p:nvSpPr>
        <p:spPr>
          <a:xfrm>
            <a:off x="5286380" y="1571612"/>
            <a:ext cx="3500462" cy="5016758"/>
          </a:xfrm>
          <a:prstGeom prst="rect">
            <a:avLst/>
          </a:prstGeom>
          <a:noFill/>
        </p:spPr>
        <p:txBody>
          <a:bodyPr wrap="square" rtlCol="0">
            <a:spAutoFit/>
          </a:bodyPr>
          <a:lstStyle/>
          <a:p>
            <a:r>
              <a:rPr lang="en-US" sz="4400" b="1" dirty="0"/>
              <a:t>Knowledge Organization</a:t>
            </a:r>
            <a:r>
              <a:rPr lang="en-US" sz="4400" dirty="0"/>
              <a:t>: A New Science?!</a:t>
            </a:r>
          </a:p>
          <a:p>
            <a:r>
              <a:rPr lang="de-DE" sz="2400" dirty="0" err="1"/>
              <a:t>Knowl</a:t>
            </a:r>
            <a:r>
              <a:rPr lang="de-DE" sz="2400" dirty="0"/>
              <a:t>. Org. 33(2006)No.1</a:t>
            </a:r>
          </a:p>
          <a:p>
            <a:endParaRPr lang="de-DE" sz="2400" dirty="0"/>
          </a:p>
          <a:p>
            <a:r>
              <a:rPr lang="en-US" sz="2400" dirty="0"/>
              <a:t>Towards a</a:t>
            </a:r>
          </a:p>
          <a:p>
            <a:r>
              <a:rPr lang="en-US" sz="2400" dirty="0"/>
              <a:t>theory of </a:t>
            </a:r>
            <a:r>
              <a:rPr lang="en-US" sz="2400"/>
              <a:t>the concept. </a:t>
            </a:r>
            <a:r>
              <a:rPr lang="en-US" sz="2400" dirty="0"/>
              <a:t>Intern. Classification</a:t>
            </a:r>
          </a:p>
          <a:p>
            <a:r>
              <a:rPr lang="en-US" sz="2400" dirty="0"/>
              <a:t>(1974) No. 1, p. 12-19</a:t>
            </a:r>
            <a:endParaRPr lang="de-D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5</a:t>
            </a:fld>
            <a:endParaRPr lang="de-DE" dirty="0"/>
          </a:p>
        </p:txBody>
      </p:sp>
      <p:graphicFrame>
        <p:nvGraphicFramePr>
          <p:cNvPr id="7" name="Inhaltsplatzhalter 6"/>
          <p:cNvGraphicFramePr>
            <a:graphicFrameLocks noGrp="1"/>
          </p:cNvGraphicFramePr>
          <p:nvPr>
            <p:ph idx="1"/>
          </p:nvPr>
        </p:nvGraphicFramePr>
        <p:xfrm>
          <a:off x="428596" y="2714620"/>
          <a:ext cx="8229600" cy="2928961"/>
        </p:xfrm>
        <a:graphic>
          <a:graphicData uri="http://schemas.openxmlformats.org/drawingml/2006/table">
            <a:tbl>
              <a:tblPr firstRow="1" bandRow="1">
                <a:effectLst/>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18423">
                <a:tc>
                  <a:txBody>
                    <a:bodyPr/>
                    <a:lstStyle/>
                    <a:p>
                      <a:pPr>
                        <a:lnSpc>
                          <a:spcPct val="115000"/>
                        </a:lnSpc>
                        <a:spcAft>
                          <a:spcPts val="0"/>
                        </a:spcAft>
                      </a:pPr>
                      <a:r>
                        <a:rPr lang="en-US" sz="1800" b="0" dirty="0">
                          <a:solidFill>
                            <a:schemeClr val="tx1"/>
                          </a:solidFill>
                          <a:latin typeface="Calibri"/>
                          <a:ea typeface="Calibri"/>
                          <a:cs typeface="Times New Roman"/>
                        </a:rPr>
                        <a:t>General Introduction</a:t>
                      </a:r>
                      <a:endParaRPr lang="de-DE" sz="1800" b="0" dirty="0">
                        <a:solidFill>
                          <a:schemeClr val="tx1"/>
                        </a:solidFill>
                        <a:latin typeface="Calibri"/>
                        <a:ea typeface="Calibri"/>
                        <a:cs typeface="Times New Roman"/>
                      </a:endParaRPr>
                    </a:p>
                  </a:txBody>
                  <a:tcPr marL="68580" marR="68580" marT="0" marB="0">
                    <a:noFill/>
                  </a:tcPr>
                </a:tc>
                <a:tc>
                  <a:txBody>
                    <a:bodyPr/>
                    <a:lstStyle/>
                    <a:p>
                      <a:pPr algn="r">
                        <a:lnSpc>
                          <a:spcPct val="115000"/>
                        </a:lnSpc>
                        <a:spcAft>
                          <a:spcPts val="0"/>
                        </a:spcAft>
                      </a:pPr>
                      <a:r>
                        <a:rPr lang="de-DE" sz="1800" b="0" dirty="0">
                          <a:solidFill>
                            <a:schemeClr val="tx1"/>
                          </a:solidFill>
                          <a:latin typeface="Calibri"/>
                          <a:ea typeface="Calibri"/>
                          <a:cs typeface="Times New Roman"/>
                        </a:rPr>
                        <a:t>(7 Min)</a:t>
                      </a:r>
                    </a:p>
                  </a:txBody>
                  <a:tcPr marL="68580" marR="68580" marT="0" marB="0">
                    <a:noFill/>
                  </a:tcPr>
                </a:tc>
                <a:extLst>
                  <a:ext uri="{0D108BD9-81ED-4DB2-BD59-A6C34878D82A}">
                    <a16:rowId xmlns:a16="http://schemas.microsoft.com/office/drawing/2014/main" val="10000"/>
                  </a:ext>
                </a:extLst>
              </a:tr>
              <a:tr h="418423">
                <a:tc>
                  <a:txBody>
                    <a:bodyPr/>
                    <a:lstStyle/>
                    <a:p>
                      <a:pPr>
                        <a:lnSpc>
                          <a:spcPct val="115000"/>
                        </a:lnSpc>
                        <a:spcAft>
                          <a:spcPts val="0"/>
                        </a:spcAft>
                      </a:pPr>
                      <a:r>
                        <a:rPr lang="en-US" sz="1800" dirty="0">
                          <a:latin typeface="Calibri"/>
                          <a:ea typeface="Calibri"/>
                          <a:cs typeface="Times New Roman"/>
                        </a:rPr>
                        <a:t>Topics I – V (Introductions)</a:t>
                      </a:r>
                    </a:p>
                  </a:txBody>
                  <a:tcPr marL="68580" marR="68580" marT="0" marB="0">
                    <a:noFill/>
                  </a:tcPr>
                </a:tc>
                <a:tc>
                  <a:txBody>
                    <a:bodyPr/>
                    <a:lstStyle/>
                    <a:p>
                      <a:pPr algn="r">
                        <a:lnSpc>
                          <a:spcPct val="115000"/>
                        </a:lnSpc>
                        <a:spcAft>
                          <a:spcPts val="0"/>
                        </a:spcAft>
                      </a:pPr>
                      <a:r>
                        <a:rPr lang="de-DE" sz="1800" b="0" dirty="0">
                          <a:latin typeface="Calibri"/>
                          <a:ea typeface="Calibri"/>
                          <a:cs typeface="Times New Roman"/>
                        </a:rPr>
                        <a:t>35 Min.</a:t>
                      </a:r>
                    </a:p>
                  </a:txBody>
                  <a:tcPr marL="68580" marR="68580" marT="0" marB="0">
                    <a:noFill/>
                  </a:tcPr>
                </a:tc>
                <a:extLst>
                  <a:ext uri="{0D108BD9-81ED-4DB2-BD59-A6C34878D82A}">
                    <a16:rowId xmlns:a16="http://schemas.microsoft.com/office/drawing/2014/main" val="10001"/>
                  </a:ext>
                </a:extLst>
              </a:tr>
              <a:tr h="4184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a:latin typeface="+mn-lt"/>
                          <a:ea typeface="Calibri"/>
                          <a:cs typeface="Times New Roman"/>
                        </a:rPr>
                        <a:t>Topics I – V (Comments)</a:t>
                      </a:r>
                      <a:endParaRPr lang="en-US" sz="1800" dirty="0">
                        <a:latin typeface="Calibri"/>
                        <a:ea typeface="Calibri"/>
                        <a:cs typeface="Times New Roman"/>
                      </a:endParaRPr>
                    </a:p>
                  </a:txBody>
                  <a:tcPr marL="68580" marR="68580" marT="0" marB="0">
                    <a:no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de-DE" sz="1800" b="0" dirty="0">
                          <a:latin typeface="+mn-lt"/>
                          <a:ea typeface="Calibri"/>
                          <a:cs typeface="Times New Roman"/>
                        </a:rPr>
                        <a:t>25 Min.</a:t>
                      </a:r>
                    </a:p>
                  </a:txBody>
                  <a:tcPr marL="68580" marR="68580" marT="0" marB="0">
                    <a:noFill/>
                  </a:tcPr>
                </a:tc>
                <a:extLst>
                  <a:ext uri="{0D108BD9-81ED-4DB2-BD59-A6C34878D82A}">
                    <a16:rowId xmlns:a16="http://schemas.microsoft.com/office/drawing/2014/main" val="10002"/>
                  </a:ext>
                </a:extLst>
              </a:tr>
              <a:tr h="418423">
                <a:tc>
                  <a:txBody>
                    <a:bodyPr/>
                    <a:lstStyle/>
                    <a:p>
                      <a:pPr>
                        <a:lnSpc>
                          <a:spcPct val="115000"/>
                        </a:lnSpc>
                        <a:spcAft>
                          <a:spcPts val="0"/>
                        </a:spcAft>
                      </a:pPr>
                      <a:r>
                        <a:rPr lang="en-US" sz="1800" dirty="0">
                          <a:latin typeface="Calibri"/>
                          <a:ea typeface="Calibri"/>
                          <a:cs typeface="Times New Roman"/>
                        </a:rPr>
                        <a:t>Open Forum Discussion/ Further Topics</a:t>
                      </a:r>
                      <a:endParaRPr lang="de-DE" sz="1800" dirty="0">
                        <a:latin typeface="Calibri"/>
                        <a:ea typeface="Calibri"/>
                        <a:cs typeface="Times New Roman"/>
                      </a:endParaRPr>
                    </a:p>
                  </a:txBody>
                  <a:tcPr marL="68580" marR="68580" marT="0" marB="0">
                    <a:noFill/>
                  </a:tcPr>
                </a:tc>
                <a:tc>
                  <a:txBody>
                    <a:bodyPr/>
                    <a:lstStyle/>
                    <a:p>
                      <a:pPr algn="r">
                        <a:lnSpc>
                          <a:spcPct val="115000"/>
                        </a:lnSpc>
                        <a:spcAft>
                          <a:spcPts val="0"/>
                        </a:spcAft>
                      </a:pPr>
                      <a:r>
                        <a:rPr lang="de-DE" sz="1800" b="0" dirty="0">
                          <a:latin typeface="Calibri"/>
                          <a:ea typeface="Calibri"/>
                          <a:cs typeface="Times New Roman"/>
                        </a:rPr>
                        <a:t>15 Min.</a:t>
                      </a:r>
                    </a:p>
                  </a:txBody>
                  <a:tcPr marL="68580" marR="68580" marT="0" marB="0">
                    <a:noFill/>
                  </a:tcPr>
                </a:tc>
                <a:extLst>
                  <a:ext uri="{0D108BD9-81ED-4DB2-BD59-A6C34878D82A}">
                    <a16:rowId xmlns:a16="http://schemas.microsoft.com/office/drawing/2014/main" val="10003"/>
                  </a:ext>
                </a:extLst>
              </a:tr>
              <a:tr h="418423">
                <a:tc>
                  <a:txBody>
                    <a:bodyPr/>
                    <a:lstStyle/>
                    <a:p>
                      <a:pPr>
                        <a:lnSpc>
                          <a:spcPct val="115000"/>
                        </a:lnSpc>
                        <a:spcAft>
                          <a:spcPts val="0"/>
                        </a:spcAft>
                      </a:pPr>
                      <a:r>
                        <a:rPr lang="en-US" sz="1800" dirty="0">
                          <a:latin typeface="Calibri"/>
                          <a:ea typeface="Calibri"/>
                          <a:cs typeface="Times New Roman"/>
                        </a:rPr>
                        <a:t>Open </a:t>
                      </a:r>
                      <a:r>
                        <a:rPr lang="de-DE" sz="1800" dirty="0" err="1">
                          <a:latin typeface="Calibri"/>
                          <a:ea typeface="Calibri"/>
                          <a:cs typeface="Times New Roman"/>
                        </a:rPr>
                        <a:t>Floor</a:t>
                      </a:r>
                      <a:r>
                        <a:rPr lang="de-DE" sz="1800" dirty="0">
                          <a:latin typeface="Calibri"/>
                          <a:ea typeface="Calibri"/>
                          <a:cs typeface="Times New Roman"/>
                        </a:rPr>
                        <a:t> </a:t>
                      </a:r>
                      <a:r>
                        <a:rPr lang="de-DE" sz="1800" dirty="0" err="1">
                          <a:latin typeface="Calibri"/>
                          <a:ea typeface="Calibri"/>
                          <a:cs typeface="Times New Roman"/>
                        </a:rPr>
                        <a:t>Discussion</a:t>
                      </a:r>
                      <a:endParaRPr lang="de-DE" sz="1800" dirty="0">
                        <a:latin typeface="Calibri"/>
                        <a:ea typeface="Calibri"/>
                        <a:cs typeface="Times New Roman"/>
                      </a:endParaRPr>
                    </a:p>
                  </a:txBody>
                  <a:tcPr marL="68580" marR="68580" marT="0" marB="0">
                    <a:noFill/>
                  </a:tcPr>
                </a:tc>
                <a:tc>
                  <a:txBody>
                    <a:bodyPr/>
                    <a:lstStyle/>
                    <a:p>
                      <a:pPr algn="r">
                        <a:lnSpc>
                          <a:spcPct val="115000"/>
                        </a:lnSpc>
                        <a:spcAft>
                          <a:spcPts val="0"/>
                        </a:spcAft>
                      </a:pPr>
                      <a:r>
                        <a:rPr lang="de-DE" sz="1800" b="0" dirty="0">
                          <a:latin typeface="Calibri"/>
                          <a:ea typeface="Calibri"/>
                          <a:cs typeface="Times New Roman"/>
                        </a:rPr>
                        <a:t>15 Min.</a:t>
                      </a:r>
                    </a:p>
                  </a:txBody>
                  <a:tcPr marL="68580" marR="68580" marT="0" marB="0">
                    <a:noFill/>
                  </a:tcPr>
                </a:tc>
                <a:extLst>
                  <a:ext uri="{0D108BD9-81ED-4DB2-BD59-A6C34878D82A}">
                    <a16:rowId xmlns:a16="http://schemas.microsoft.com/office/drawing/2014/main" val="10004"/>
                  </a:ext>
                </a:extLst>
              </a:tr>
              <a:tr h="418423">
                <a:tc>
                  <a:txBody>
                    <a:bodyPr/>
                    <a:lstStyle/>
                    <a:p>
                      <a:pPr>
                        <a:lnSpc>
                          <a:spcPct val="115000"/>
                        </a:lnSpc>
                        <a:spcAft>
                          <a:spcPts val="0"/>
                        </a:spcAft>
                      </a:pPr>
                      <a:r>
                        <a:rPr lang="de-DE" sz="1800" dirty="0">
                          <a:latin typeface="Calibri"/>
                          <a:ea typeface="Calibri"/>
                          <a:cs typeface="Times New Roman"/>
                        </a:rPr>
                        <a:t>Final Synopsis</a:t>
                      </a:r>
                    </a:p>
                  </a:txBody>
                  <a:tcPr marL="68580" marR="68580" marT="0" marB="0">
                    <a:noFill/>
                  </a:tcPr>
                </a:tc>
                <a:tc>
                  <a:txBody>
                    <a:bodyPr/>
                    <a:lstStyle/>
                    <a:p>
                      <a:pPr algn="r">
                        <a:lnSpc>
                          <a:spcPct val="115000"/>
                        </a:lnSpc>
                        <a:spcAft>
                          <a:spcPts val="0"/>
                        </a:spcAft>
                      </a:pPr>
                      <a:r>
                        <a:rPr lang="de-DE" sz="1800" b="0" dirty="0">
                          <a:latin typeface="Calibri"/>
                          <a:ea typeface="Calibri"/>
                          <a:cs typeface="Times New Roman"/>
                        </a:rPr>
                        <a:t>8 Min.</a:t>
                      </a:r>
                    </a:p>
                  </a:txBody>
                  <a:tcPr marL="68580" marR="68580" marT="0" marB="0">
                    <a:noFill/>
                  </a:tcPr>
                </a:tc>
                <a:extLst>
                  <a:ext uri="{0D108BD9-81ED-4DB2-BD59-A6C34878D82A}">
                    <a16:rowId xmlns:a16="http://schemas.microsoft.com/office/drawing/2014/main" val="10005"/>
                  </a:ext>
                </a:extLst>
              </a:tr>
              <a:tr h="418423">
                <a:tc>
                  <a:txBody>
                    <a:bodyPr/>
                    <a:lstStyle/>
                    <a:p>
                      <a:pPr>
                        <a:lnSpc>
                          <a:spcPct val="115000"/>
                        </a:lnSpc>
                        <a:spcAft>
                          <a:spcPts val="0"/>
                        </a:spcAft>
                      </a:pPr>
                      <a:endParaRPr lang="en-US" sz="1800">
                        <a:latin typeface="Calibri"/>
                        <a:ea typeface="Calibri"/>
                        <a:cs typeface="Times New Roman"/>
                      </a:endParaRPr>
                    </a:p>
                  </a:txBody>
                  <a:tcPr marL="68580" marR="68580" marT="0" marB="0">
                    <a:noFill/>
                  </a:tcPr>
                </a:tc>
                <a:tc>
                  <a:txBody>
                    <a:bodyPr/>
                    <a:lstStyle/>
                    <a:p>
                      <a:pPr algn="r">
                        <a:lnSpc>
                          <a:spcPct val="115000"/>
                        </a:lnSpc>
                        <a:spcAft>
                          <a:spcPts val="0"/>
                        </a:spcAft>
                      </a:pPr>
                      <a:r>
                        <a:rPr lang="de-DE" sz="1800" b="1" dirty="0">
                          <a:latin typeface="Calibri"/>
                          <a:ea typeface="Calibri"/>
                          <a:cs typeface="Times New Roman"/>
                        </a:rPr>
                        <a:t>105 Min.</a:t>
                      </a:r>
                    </a:p>
                  </a:txBody>
                  <a:tcPr marL="68580" marR="68580" marT="0" marB="0">
                    <a:noFill/>
                  </a:tcPr>
                </a:tc>
                <a:extLst>
                  <a:ext uri="{0D108BD9-81ED-4DB2-BD59-A6C34878D82A}">
                    <a16:rowId xmlns:a16="http://schemas.microsoft.com/office/drawing/2014/main" val="10006"/>
                  </a:ext>
                </a:extLst>
              </a:tr>
            </a:tbl>
          </a:graphicData>
        </a:graphic>
      </p:graphicFrame>
      <p:sp>
        <p:nvSpPr>
          <p:cNvPr id="8" name="Textfeld 7"/>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Peter </a:t>
            </a:r>
            <a:r>
              <a:rPr lang="de-DE" sz="1200" b="1" dirty="0" err="1"/>
              <a:t>Ohly</a:t>
            </a:r>
            <a:endParaRPr lang="de-DE" sz="1200" b="1" dirty="0"/>
          </a:p>
        </p:txBody>
      </p:sp>
      <p:sp>
        <p:nvSpPr>
          <p:cNvPr id="11" name="Ellipse 10"/>
          <p:cNvSpPr/>
          <p:nvPr/>
        </p:nvSpPr>
        <p:spPr>
          <a:xfrm>
            <a:off x="7429520" y="5214950"/>
            <a:ext cx="1357322" cy="357190"/>
          </a:xfrm>
          <a:prstGeom prst="ellips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a:ea typeface="Calibri"/>
                <a:cs typeface="Times New Roman"/>
              </a:rPr>
              <a:t>I.  </a:t>
            </a:r>
            <a:r>
              <a:rPr lang="de-DE" sz="4000" b="1" dirty="0" err="1">
                <a:ea typeface="Calibri"/>
                <a:cs typeface="Times New Roman"/>
              </a:rPr>
              <a:t>Knowledge</a:t>
            </a:r>
            <a:r>
              <a:rPr lang="de-DE" sz="4000" b="1" dirty="0">
                <a:ea typeface="Calibri"/>
                <a:cs typeface="Times New Roman"/>
              </a:rPr>
              <a:t> </a:t>
            </a:r>
            <a:r>
              <a:rPr lang="de-DE" sz="4000" b="1" dirty="0" err="1">
                <a:ea typeface="Calibri"/>
                <a:cs typeface="Times New Roman"/>
              </a:rPr>
              <a:t>units</a:t>
            </a:r>
            <a:endParaRPr lang="de-DE" sz="4000" dirty="0"/>
          </a:p>
        </p:txBody>
      </p:sp>
      <p:sp>
        <p:nvSpPr>
          <p:cNvPr id="3" name="Datumsplatzhalter 2"/>
          <p:cNvSpPr>
            <a:spLocks noGrp="1"/>
          </p:cNvSpPr>
          <p:nvPr>
            <p:ph type="dt" sz="half" idx="10"/>
          </p:nvPr>
        </p:nvSpPr>
        <p:spPr/>
        <p:txBody>
          <a:bodyPr/>
          <a:lstStyle/>
          <a:p>
            <a:r>
              <a:rPr lang="de-DE" dirty="0"/>
              <a:t>11th </a:t>
            </a:r>
            <a:r>
              <a:rPr lang="de-DE" dirty="0" err="1"/>
              <a:t>July</a:t>
            </a:r>
            <a:r>
              <a:rPr lang="de-DE" dirty="0"/>
              <a:t> 2018 11:22</a:t>
            </a:r>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6</a:t>
            </a:fld>
            <a:endParaRPr lang="de-DE" dirty="0"/>
          </a:p>
        </p:txBody>
      </p:sp>
      <p:sp>
        <p:nvSpPr>
          <p:cNvPr id="8" name="Inhaltsplatzhalter 7">
            <a:extLst>
              <a:ext uri="{FF2B5EF4-FFF2-40B4-BE49-F238E27FC236}">
                <a16:creationId xmlns:a16="http://schemas.microsoft.com/office/drawing/2014/main" id="{1573BB1C-C64B-4545-A3F9-96D93A8A3274}"/>
              </a:ext>
            </a:extLst>
          </p:cNvPr>
          <p:cNvSpPr>
            <a:spLocks noGrp="1"/>
          </p:cNvSpPr>
          <p:nvPr>
            <p:ph idx="1"/>
          </p:nvPr>
        </p:nvSpPr>
        <p:spPr>
          <a:xfrm>
            <a:off x="914400" y="1643050"/>
            <a:ext cx="8229600" cy="4686320"/>
          </a:xfrm>
        </p:spPr>
        <p:txBody>
          <a:bodyPr/>
          <a:lstStyle/>
          <a:p>
            <a:pPr marL="0" indent="0" algn="r">
              <a:buNone/>
            </a:pPr>
            <a:r>
              <a:rPr lang="de-DE" dirty="0" err="1"/>
              <a:t>Theory</a:t>
            </a:r>
            <a:r>
              <a:rPr lang="de-DE" dirty="0"/>
              <a:t> of </a:t>
            </a:r>
            <a:r>
              <a:rPr lang="de-DE" dirty="0" err="1"/>
              <a:t>the</a:t>
            </a:r>
            <a:r>
              <a:rPr lang="de-DE" dirty="0"/>
              <a:t> </a:t>
            </a:r>
            <a:r>
              <a:rPr lang="de-DE" dirty="0" err="1"/>
              <a:t>concept</a:t>
            </a:r>
            <a:r>
              <a:rPr lang="de-DE" dirty="0"/>
              <a:t>  (</a:t>
            </a:r>
            <a:r>
              <a:rPr lang="de-DE" dirty="0" err="1"/>
              <a:t>the</a:t>
            </a:r>
            <a:r>
              <a:rPr lang="de-DE" dirty="0"/>
              <a:t> </a:t>
            </a:r>
            <a:r>
              <a:rPr lang="de-DE" dirty="0" err="1"/>
              <a:t>Concept</a:t>
            </a:r>
            <a:r>
              <a:rPr lang="de-DE" dirty="0"/>
              <a:t> </a:t>
            </a:r>
            <a:r>
              <a:rPr lang="de-DE" dirty="0" err="1"/>
              <a:t>Triangle</a:t>
            </a:r>
            <a:r>
              <a:rPr lang="de-DE" dirty="0"/>
              <a:t>)</a:t>
            </a:r>
          </a:p>
        </p:txBody>
      </p:sp>
      <p:sp>
        <p:nvSpPr>
          <p:cNvPr id="9" name="Gleichschenkliges Dreieck 8">
            <a:extLst>
              <a:ext uri="{FF2B5EF4-FFF2-40B4-BE49-F238E27FC236}">
                <a16:creationId xmlns:a16="http://schemas.microsoft.com/office/drawing/2014/main" id="{93D2ADFE-D915-4DA7-8585-4C9BAC57963D}"/>
              </a:ext>
            </a:extLst>
          </p:cNvPr>
          <p:cNvSpPr/>
          <p:nvPr/>
        </p:nvSpPr>
        <p:spPr>
          <a:xfrm>
            <a:off x="2500298" y="3000372"/>
            <a:ext cx="4464496" cy="237626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p>
        </p:txBody>
      </p:sp>
      <p:sp>
        <p:nvSpPr>
          <p:cNvPr id="10" name="Textfeld 9">
            <a:extLst>
              <a:ext uri="{FF2B5EF4-FFF2-40B4-BE49-F238E27FC236}">
                <a16:creationId xmlns:a16="http://schemas.microsoft.com/office/drawing/2014/main" id="{40A8BF89-F5D4-4C2B-A2E1-8F317030CCBE}"/>
              </a:ext>
            </a:extLst>
          </p:cNvPr>
          <p:cNvSpPr txBox="1"/>
          <p:nvPr/>
        </p:nvSpPr>
        <p:spPr>
          <a:xfrm>
            <a:off x="3551354" y="2555534"/>
            <a:ext cx="3100336" cy="369332"/>
          </a:xfrm>
          <a:prstGeom prst="rect">
            <a:avLst/>
          </a:prstGeom>
          <a:noFill/>
        </p:spPr>
        <p:txBody>
          <a:bodyPr wrap="none" rtlCol="0">
            <a:spAutoFit/>
          </a:bodyPr>
          <a:lstStyle/>
          <a:p>
            <a:r>
              <a:rPr lang="de-DE" b="1" dirty="0"/>
              <a:t>A  Item of </a:t>
            </a:r>
            <a:r>
              <a:rPr lang="de-DE" b="1" dirty="0" err="1"/>
              <a:t>reference</a:t>
            </a:r>
            <a:r>
              <a:rPr lang="de-DE" b="1" dirty="0"/>
              <a:t> (Referent)</a:t>
            </a:r>
          </a:p>
        </p:txBody>
      </p:sp>
      <p:sp>
        <p:nvSpPr>
          <p:cNvPr id="11" name="Textfeld 10">
            <a:extLst>
              <a:ext uri="{FF2B5EF4-FFF2-40B4-BE49-F238E27FC236}">
                <a16:creationId xmlns:a16="http://schemas.microsoft.com/office/drawing/2014/main" id="{E333D8EC-8862-4F36-9777-C899CE57EFBF}"/>
              </a:ext>
            </a:extLst>
          </p:cNvPr>
          <p:cNvSpPr txBox="1"/>
          <p:nvPr/>
        </p:nvSpPr>
        <p:spPr>
          <a:xfrm>
            <a:off x="571472" y="5715016"/>
            <a:ext cx="5016758" cy="369332"/>
          </a:xfrm>
          <a:prstGeom prst="rect">
            <a:avLst/>
          </a:prstGeom>
          <a:noFill/>
        </p:spPr>
        <p:txBody>
          <a:bodyPr wrap="none" rtlCol="0">
            <a:spAutoFit/>
          </a:bodyPr>
          <a:lstStyle/>
          <a:p>
            <a:r>
              <a:rPr lang="de-DE" b="1" dirty="0"/>
              <a:t>B  </a:t>
            </a:r>
            <a:r>
              <a:rPr lang="de-DE" b="1" dirty="0" err="1"/>
              <a:t>Characteristics</a:t>
            </a:r>
            <a:r>
              <a:rPr lang="de-DE" b="1" dirty="0"/>
              <a:t> (</a:t>
            </a:r>
            <a:r>
              <a:rPr lang="de-DE" b="1" dirty="0" err="1"/>
              <a:t>necessary</a:t>
            </a:r>
            <a:r>
              <a:rPr lang="de-DE" b="1" dirty="0"/>
              <a:t> </a:t>
            </a:r>
            <a:r>
              <a:rPr lang="de-DE" b="1" dirty="0" err="1"/>
              <a:t>verifiable</a:t>
            </a:r>
            <a:r>
              <a:rPr lang="de-DE" b="1" dirty="0"/>
              <a:t> </a:t>
            </a:r>
            <a:r>
              <a:rPr lang="de-DE" b="1" dirty="0" err="1"/>
              <a:t>statements</a:t>
            </a:r>
            <a:r>
              <a:rPr lang="de-DE" b="1" dirty="0"/>
              <a:t>)</a:t>
            </a:r>
          </a:p>
        </p:txBody>
      </p:sp>
      <p:sp>
        <p:nvSpPr>
          <p:cNvPr id="12" name="Textfeld 11">
            <a:extLst>
              <a:ext uri="{FF2B5EF4-FFF2-40B4-BE49-F238E27FC236}">
                <a16:creationId xmlns:a16="http://schemas.microsoft.com/office/drawing/2014/main" id="{97C6CB9B-AA3E-47C7-B596-CAF16468EEAC}"/>
              </a:ext>
            </a:extLst>
          </p:cNvPr>
          <p:cNvSpPr txBox="1"/>
          <p:nvPr/>
        </p:nvSpPr>
        <p:spPr>
          <a:xfrm>
            <a:off x="6290142" y="5715016"/>
            <a:ext cx="2853858" cy="369332"/>
          </a:xfrm>
          <a:prstGeom prst="rect">
            <a:avLst/>
          </a:prstGeom>
          <a:noFill/>
        </p:spPr>
        <p:txBody>
          <a:bodyPr wrap="none" rtlCol="0">
            <a:spAutoFit/>
          </a:bodyPr>
          <a:lstStyle/>
          <a:p>
            <a:r>
              <a:rPr lang="de-DE" b="1" dirty="0"/>
              <a:t>C  Verbal form (</a:t>
            </a:r>
            <a:r>
              <a:rPr lang="de-DE" b="1" dirty="0" err="1"/>
              <a:t>designation</a:t>
            </a:r>
            <a:r>
              <a:rPr lang="de-DE" b="1" dirty="0"/>
              <a:t>)</a:t>
            </a:r>
          </a:p>
        </p:txBody>
      </p:sp>
      <p:sp>
        <p:nvSpPr>
          <p:cNvPr id="13" name="Ellipse 12">
            <a:extLst>
              <a:ext uri="{FF2B5EF4-FFF2-40B4-BE49-F238E27FC236}">
                <a16:creationId xmlns:a16="http://schemas.microsoft.com/office/drawing/2014/main" id="{887F6635-7E13-45BA-991A-74689E1B2837}"/>
              </a:ext>
            </a:extLst>
          </p:cNvPr>
          <p:cNvSpPr/>
          <p:nvPr/>
        </p:nvSpPr>
        <p:spPr>
          <a:xfrm>
            <a:off x="4641265" y="2952267"/>
            <a:ext cx="182562" cy="1825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p>
        </p:txBody>
      </p:sp>
      <p:sp>
        <p:nvSpPr>
          <p:cNvPr id="14" name="Ellipse 13">
            <a:extLst>
              <a:ext uri="{FF2B5EF4-FFF2-40B4-BE49-F238E27FC236}">
                <a16:creationId xmlns:a16="http://schemas.microsoft.com/office/drawing/2014/main" id="{7F1E1E98-C20F-4690-9495-FE539608A30F}"/>
              </a:ext>
            </a:extLst>
          </p:cNvPr>
          <p:cNvSpPr/>
          <p:nvPr/>
        </p:nvSpPr>
        <p:spPr>
          <a:xfrm>
            <a:off x="2428221" y="5285888"/>
            <a:ext cx="182562" cy="1825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p>
        </p:txBody>
      </p:sp>
      <p:sp>
        <p:nvSpPr>
          <p:cNvPr id="15" name="Ellipse 14">
            <a:extLst>
              <a:ext uri="{FF2B5EF4-FFF2-40B4-BE49-F238E27FC236}">
                <a16:creationId xmlns:a16="http://schemas.microsoft.com/office/drawing/2014/main" id="{856D8F70-0C95-4DA6-9E4B-9CE514F0F9C3}"/>
              </a:ext>
            </a:extLst>
          </p:cNvPr>
          <p:cNvSpPr/>
          <p:nvPr/>
        </p:nvSpPr>
        <p:spPr>
          <a:xfrm>
            <a:off x="6873513" y="5313289"/>
            <a:ext cx="182562" cy="1825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p>
        </p:txBody>
      </p:sp>
      <p:sp>
        <p:nvSpPr>
          <p:cNvPr id="18" name="Textfeld 17"/>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err="1"/>
              <a:t>What</a:t>
            </a:r>
            <a:r>
              <a:rPr lang="de-DE" sz="4000" dirty="0"/>
              <a:t> </a:t>
            </a:r>
            <a:r>
              <a:rPr lang="de-DE" sz="4000" dirty="0" err="1"/>
              <a:t>is</a:t>
            </a:r>
            <a:r>
              <a:rPr lang="de-DE" sz="4000" dirty="0"/>
              <a:t> a </a:t>
            </a:r>
            <a:r>
              <a:rPr lang="de-DE" sz="4000" dirty="0" err="1"/>
              <a:t>Concept</a:t>
            </a:r>
            <a:r>
              <a:rPr lang="de-DE" sz="4000" dirty="0"/>
              <a:t>?</a:t>
            </a:r>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7</a:t>
            </a:fld>
            <a:endParaRPr lang="de-DE" dirty="0"/>
          </a:p>
        </p:txBody>
      </p:sp>
      <p:sp>
        <p:nvSpPr>
          <p:cNvPr id="6" name="Inhaltsplatzhalter 5"/>
          <p:cNvSpPr>
            <a:spLocks noGrp="1"/>
          </p:cNvSpPr>
          <p:nvPr>
            <p:ph idx="1"/>
          </p:nvPr>
        </p:nvSpPr>
        <p:spPr>
          <a:xfrm>
            <a:off x="914400" y="1928802"/>
            <a:ext cx="8229600" cy="4686320"/>
          </a:xfrm>
        </p:spPr>
        <p:txBody>
          <a:bodyPr/>
          <a:lstStyle/>
          <a:p>
            <a:r>
              <a:rPr lang="de-DE" dirty="0" err="1"/>
              <a:t>Concept</a:t>
            </a:r>
            <a:r>
              <a:rPr lang="de-DE" dirty="0"/>
              <a:t>: „</a:t>
            </a:r>
            <a:r>
              <a:rPr lang="de-DE" dirty="0" err="1"/>
              <a:t>unit</a:t>
            </a:r>
            <a:r>
              <a:rPr lang="de-DE" dirty="0"/>
              <a:t> of </a:t>
            </a:r>
            <a:r>
              <a:rPr lang="de-DE" dirty="0" err="1"/>
              <a:t>thought</a:t>
            </a:r>
            <a:r>
              <a:rPr lang="de-DE" dirty="0"/>
              <a:t>“ (= </a:t>
            </a:r>
            <a:r>
              <a:rPr lang="de-DE" dirty="0" err="1"/>
              <a:t>subjective</a:t>
            </a:r>
            <a:r>
              <a:rPr lang="de-DE" dirty="0"/>
              <a:t> ?)</a:t>
            </a:r>
          </a:p>
          <a:p>
            <a:r>
              <a:rPr lang="de-DE" dirty="0" err="1"/>
              <a:t>Concept</a:t>
            </a:r>
            <a:r>
              <a:rPr lang="de-DE" dirty="0"/>
              <a:t>: „</a:t>
            </a:r>
            <a:r>
              <a:rPr lang="de-DE" dirty="0" err="1"/>
              <a:t>unit</a:t>
            </a:r>
            <a:r>
              <a:rPr lang="de-DE" dirty="0"/>
              <a:t> of </a:t>
            </a:r>
            <a:r>
              <a:rPr lang="de-DE" dirty="0" err="1"/>
              <a:t>knowledge</a:t>
            </a:r>
            <a:r>
              <a:rPr lang="de-DE" dirty="0"/>
              <a:t>“ (= </a:t>
            </a:r>
            <a:r>
              <a:rPr lang="de-DE" dirty="0" err="1"/>
              <a:t>objective</a:t>
            </a:r>
            <a:r>
              <a:rPr lang="de-DE" dirty="0"/>
              <a:t>)</a:t>
            </a:r>
          </a:p>
          <a:p>
            <a:r>
              <a:rPr lang="de-DE" sz="2400" dirty="0"/>
              <a:t>„A </a:t>
            </a:r>
            <a:r>
              <a:rPr lang="de-DE" sz="2400" dirty="0" err="1"/>
              <a:t>concept</a:t>
            </a:r>
            <a:r>
              <a:rPr lang="de-DE" sz="2400" dirty="0"/>
              <a:t> </a:t>
            </a:r>
            <a:r>
              <a:rPr lang="de-DE" sz="2400" dirty="0" err="1"/>
              <a:t>is</a:t>
            </a:r>
            <a:r>
              <a:rPr lang="de-DE" sz="2400" dirty="0"/>
              <a:t> a </a:t>
            </a:r>
            <a:r>
              <a:rPr lang="de-DE" sz="2400" dirty="0" err="1"/>
              <a:t>knowledge</a:t>
            </a:r>
            <a:r>
              <a:rPr lang="de-DE" sz="2400" dirty="0"/>
              <a:t> </a:t>
            </a:r>
            <a:r>
              <a:rPr lang="de-DE" sz="2400" dirty="0" err="1"/>
              <a:t>unit</a:t>
            </a:r>
            <a:r>
              <a:rPr lang="de-DE" sz="2400" dirty="0"/>
              <a:t>, </a:t>
            </a:r>
            <a:r>
              <a:rPr lang="de-DE" sz="2400" dirty="0" err="1"/>
              <a:t>comprising</a:t>
            </a:r>
            <a:r>
              <a:rPr lang="de-DE" sz="2400" dirty="0"/>
              <a:t> </a:t>
            </a:r>
            <a:r>
              <a:rPr lang="de-DE" sz="2400" dirty="0" err="1"/>
              <a:t>verifiable</a:t>
            </a:r>
            <a:r>
              <a:rPr lang="de-DE" sz="2400" dirty="0"/>
              <a:t> </a:t>
            </a:r>
            <a:r>
              <a:rPr lang="de-DE" sz="2400" dirty="0" err="1"/>
              <a:t>statements</a:t>
            </a:r>
            <a:r>
              <a:rPr lang="de-DE" sz="2400" dirty="0"/>
              <a:t> </a:t>
            </a:r>
            <a:r>
              <a:rPr lang="de-DE" sz="2400" dirty="0" err="1"/>
              <a:t>about</a:t>
            </a:r>
            <a:r>
              <a:rPr lang="de-DE" sz="2400" dirty="0"/>
              <a:t> a </a:t>
            </a:r>
            <a:r>
              <a:rPr lang="de-DE" sz="2400" dirty="0" err="1"/>
              <a:t>selected</a:t>
            </a:r>
            <a:r>
              <a:rPr lang="de-DE" sz="2400" dirty="0"/>
              <a:t> item of </a:t>
            </a:r>
            <a:r>
              <a:rPr lang="de-DE" sz="2400" dirty="0" err="1"/>
              <a:t>reference</a:t>
            </a:r>
            <a:r>
              <a:rPr lang="de-DE" sz="2400" dirty="0"/>
              <a:t>, </a:t>
            </a:r>
            <a:r>
              <a:rPr lang="de-DE" sz="2400" dirty="0" err="1"/>
              <a:t>represented</a:t>
            </a:r>
            <a:r>
              <a:rPr lang="de-DE" sz="2400" dirty="0"/>
              <a:t> in a verbal form.“</a:t>
            </a:r>
          </a:p>
          <a:p>
            <a:r>
              <a:rPr lang="de-DE" sz="2400" dirty="0"/>
              <a:t>______________________________________________</a:t>
            </a:r>
          </a:p>
          <a:p>
            <a:endParaRPr lang="de-DE" sz="2400" dirty="0"/>
          </a:p>
          <a:p>
            <a:r>
              <a:rPr lang="de-DE" sz="2400" dirty="0" err="1"/>
              <a:t>Many</a:t>
            </a:r>
            <a:r>
              <a:rPr lang="de-DE" sz="2400" dirty="0"/>
              <a:t> of </a:t>
            </a:r>
            <a:r>
              <a:rPr lang="de-DE" sz="2400" dirty="0" err="1"/>
              <a:t>ID‘s</a:t>
            </a:r>
            <a:r>
              <a:rPr lang="de-DE" sz="2400" dirty="0"/>
              <a:t> </a:t>
            </a:r>
            <a:r>
              <a:rPr lang="de-DE" sz="2400" dirty="0" err="1"/>
              <a:t>ideas</a:t>
            </a:r>
            <a:r>
              <a:rPr lang="de-DE" sz="2400" dirty="0"/>
              <a:t> </a:t>
            </a:r>
            <a:r>
              <a:rPr lang="de-DE" sz="2400" dirty="0" err="1"/>
              <a:t>are</a:t>
            </a:r>
            <a:r>
              <a:rPr lang="de-DE" sz="2400" dirty="0"/>
              <a:t> also </a:t>
            </a:r>
            <a:r>
              <a:rPr lang="de-DE" sz="2400" dirty="0" err="1"/>
              <a:t>reflected</a:t>
            </a:r>
            <a:r>
              <a:rPr lang="de-DE" sz="2400" dirty="0"/>
              <a:t> in </a:t>
            </a:r>
            <a:r>
              <a:rPr lang="de-DE" sz="2400" dirty="0" err="1"/>
              <a:t>the</a:t>
            </a:r>
            <a:r>
              <a:rPr lang="de-DE" sz="2400" dirty="0"/>
              <a:t> international </a:t>
            </a:r>
            <a:r>
              <a:rPr lang="de-DE" sz="2400" dirty="0" err="1"/>
              <a:t>standards</a:t>
            </a:r>
            <a:r>
              <a:rPr lang="de-DE" sz="2400" dirty="0"/>
              <a:t>‘ </a:t>
            </a:r>
            <a:r>
              <a:rPr lang="de-DE" sz="2400" dirty="0" err="1"/>
              <a:t>process</a:t>
            </a:r>
            <a:r>
              <a:rPr lang="de-DE" sz="2400" dirty="0"/>
              <a:t>, </a:t>
            </a:r>
            <a:r>
              <a:rPr lang="de-DE" sz="2400" dirty="0" err="1"/>
              <a:t>like</a:t>
            </a:r>
            <a:r>
              <a:rPr lang="de-DE" sz="2400" dirty="0"/>
              <a:t> ISO 704 </a:t>
            </a:r>
            <a:r>
              <a:rPr lang="de-DE" sz="2400" dirty="0" err="1"/>
              <a:t>or</a:t>
            </a:r>
            <a:r>
              <a:rPr lang="de-DE" sz="2400" dirty="0"/>
              <a:t> ISO 1087. </a:t>
            </a:r>
            <a:r>
              <a:rPr lang="de-DE" sz="2400" dirty="0" err="1"/>
              <a:t>Both</a:t>
            </a:r>
            <a:r>
              <a:rPr lang="de-DE" sz="2400" dirty="0"/>
              <a:t>, ID </a:t>
            </a:r>
            <a:r>
              <a:rPr lang="de-DE" sz="2400" dirty="0" err="1"/>
              <a:t>and</a:t>
            </a:r>
            <a:r>
              <a:rPr lang="de-DE" sz="2400" dirty="0"/>
              <a:t> ISO, </a:t>
            </a:r>
            <a:r>
              <a:rPr lang="de-DE" sz="2400" dirty="0" err="1"/>
              <a:t>draw</a:t>
            </a:r>
            <a:r>
              <a:rPr lang="de-DE" sz="2400" dirty="0"/>
              <a:t> on Eugen Wüster (</a:t>
            </a:r>
            <a:r>
              <a:rPr lang="de-DE" sz="2400" dirty="0" err="1"/>
              <a:t>first</a:t>
            </a:r>
            <a:r>
              <a:rPr lang="de-DE" sz="2400" dirty="0"/>
              <a:t> work </a:t>
            </a:r>
            <a:r>
              <a:rPr lang="de-DE" sz="2400" dirty="0" err="1"/>
              <a:t>published</a:t>
            </a:r>
            <a:r>
              <a:rPr lang="de-DE" sz="2400" dirty="0"/>
              <a:t> 1932).</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extLst>
      <p:ext uri="{BB962C8B-B14F-4D97-AF65-F5344CB8AC3E}">
        <p14:creationId xmlns:p14="http://schemas.microsoft.com/office/powerpoint/2010/main" val="243545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err="1"/>
              <a:t>Concepts</a:t>
            </a:r>
            <a:r>
              <a:rPr lang="de-DE" sz="4000" dirty="0"/>
              <a:t> …</a:t>
            </a:r>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8</a:t>
            </a:fld>
            <a:endParaRPr lang="de-DE" dirty="0"/>
          </a:p>
        </p:txBody>
      </p:sp>
      <p:sp>
        <p:nvSpPr>
          <p:cNvPr id="6" name="Inhaltsplatzhalter 5"/>
          <p:cNvSpPr>
            <a:spLocks noGrp="1"/>
          </p:cNvSpPr>
          <p:nvPr>
            <p:ph idx="1"/>
          </p:nvPr>
        </p:nvSpPr>
        <p:spPr>
          <a:xfrm>
            <a:off x="914400" y="2171680"/>
            <a:ext cx="8229600" cy="4686320"/>
          </a:xfrm>
        </p:spPr>
        <p:txBody>
          <a:bodyPr/>
          <a:lstStyle/>
          <a:p>
            <a:r>
              <a:rPr lang="de-DE" dirty="0" err="1"/>
              <a:t>based</a:t>
            </a:r>
            <a:r>
              <a:rPr lang="de-DE" dirty="0"/>
              <a:t> on „</a:t>
            </a:r>
            <a:r>
              <a:rPr lang="de-DE" dirty="0" err="1"/>
              <a:t>true</a:t>
            </a:r>
            <a:r>
              <a:rPr lang="de-DE" dirty="0"/>
              <a:t> </a:t>
            </a:r>
            <a:r>
              <a:rPr lang="de-DE" dirty="0" err="1"/>
              <a:t>statements</a:t>
            </a:r>
            <a:r>
              <a:rPr lang="de-DE" dirty="0"/>
              <a:t>“ </a:t>
            </a:r>
            <a:r>
              <a:rPr lang="de-DE" dirty="0" err="1"/>
              <a:t>about</a:t>
            </a:r>
            <a:r>
              <a:rPr lang="de-DE" dirty="0"/>
              <a:t> </a:t>
            </a:r>
            <a:r>
              <a:rPr lang="de-DE" dirty="0" err="1"/>
              <a:t>the</a:t>
            </a:r>
            <a:r>
              <a:rPr lang="de-DE" dirty="0"/>
              <a:t> „item of </a:t>
            </a:r>
            <a:r>
              <a:rPr lang="de-DE" dirty="0" err="1"/>
              <a:t>ref</a:t>
            </a:r>
            <a:r>
              <a:rPr lang="de-DE" dirty="0"/>
              <a:t>.“ and on </a:t>
            </a:r>
            <a:r>
              <a:rPr lang="de-DE" dirty="0" err="1"/>
              <a:t>its</a:t>
            </a:r>
            <a:r>
              <a:rPr lang="de-DE" dirty="0"/>
              <a:t> „</a:t>
            </a:r>
            <a:r>
              <a:rPr lang="de-DE" dirty="0" err="1"/>
              <a:t>necessary</a:t>
            </a:r>
            <a:r>
              <a:rPr lang="de-DE" dirty="0"/>
              <a:t> </a:t>
            </a:r>
            <a:r>
              <a:rPr lang="de-DE" dirty="0" err="1"/>
              <a:t>characteristics</a:t>
            </a:r>
            <a:r>
              <a:rPr lang="de-DE" dirty="0"/>
              <a:t>“ </a:t>
            </a:r>
          </a:p>
          <a:p>
            <a:r>
              <a:rPr lang="de-DE" dirty="0" err="1"/>
              <a:t>preferably</a:t>
            </a:r>
            <a:r>
              <a:rPr lang="de-DE" dirty="0"/>
              <a:t> </a:t>
            </a:r>
            <a:r>
              <a:rPr lang="de-DE" dirty="0" err="1"/>
              <a:t>expressed</a:t>
            </a:r>
            <a:r>
              <a:rPr lang="de-DE" dirty="0"/>
              <a:t> in a </a:t>
            </a:r>
            <a:r>
              <a:rPr lang="de-DE" dirty="0" err="1"/>
              <a:t>definition</a:t>
            </a:r>
            <a:r>
              <a:rPr lang="de-DE" dirty="0"/>
              <a:t> (</a:t>
            </a:r>
            <a:r>
              <a:rPr lang="de-DE" dirty="0" err="1"/>
              <a:t>with</a:t>
            </a:r>
            <a:r>
              <a:rPr lang="de-DE" dirty="0"/>
              <a:t> </a:t>
            </a:r>
            <a:r>
              <a:rPr lang="de-DE" dirty="0" err="1"/>
              <a:t>the</a:t>
            </a:r>
            <a:r>
              <a:rPr lang="de-DE" dirty="0"/>
              <a:t> same </a:t>
            </a:r>
            <a:r>
              <a:rPr lang="de-DE" dirty="0" err="1"/>
              <a:t>elements</a:t>
            </a:r>
            <a:r>
              <a:rPr lang="de-DE" dirty="0"/>
              <a:t>)</a:t>
            </a:r>
          </a:p>
          <a:p>
            <a:r>
              <a:rPr lang="de-DE" dirty="0" err="1"/>
              <a:t>general</a:t>
            </a:r>
            <a:r>
              <a:rPr lang="de-DE" dirty="0"/>
              <a:t>, </a:t>
            </a:r>
            <a:r>
              <a:rPr lang="de-DE" dirty="0" err="1"/>
              <a:t>special</a:t>
            </a:r>
            <a:r>
              <a:rPr lang="de-DE" dirty="0"/>
              <a:t>, and individual </a:t>
            </a:r>
            <a:r>
              <a:rPr lang="de-DE" dirty="0" err="1"/>
              <a:t>concepts</a:t>
            </a:r>
            <a:endParaRPr lang="de-DE" dirty="0"/>
          </a:p>
          <a:p>
            <a:r>
              <a:rPr lang="de-DE" dirty="0" err="1"/>
              <a:t>can</a:t>
            </a:r>
            <a:r>
              <a:rPr lang="de-DE" dirty="0"/>
              <a:t> </a:t>
            </a:r>
            <a:r>
              <a:rPr lang="de-DE" dirty="0" err="1"/>
              <a:t>be</a:t>
            </a:r>
            <a:r>
              <a:rPr lang="de-DE" dirty="0"/>
              <a:t> </a:t>
            </a:r>
            <a:r>
              <a:rPr lang="de-DE" dirty="0" err="1"/>
              <a:t>formed</a:t>
            </a:r>
            <a:r>
              <a:rPr lang="de-DE" dirty="0"/>
              <a:t>, and </a:t>
            </a:r>
            <a:r>
              <a:rPr lang="de-DE" dirty="0" err="1"/>
              <a:t>exist</a:t>
            </a:r>
            <a:r>
              <a:rPr lang="de-DE" dirty="0"/>
              <a:t>, </a:t>
            </a:r>
            <a:r>
              <a:rPr lang="de-DE" dirty="0" err="1"/>
              <a:t>independent</a:t>
            </a:r>
            <a:r>
              <a:rPr lang="de-DE" dirty="0"/>
              <a:t> </a:t>
            </a:r>
            <a:r>
              <a:rPr lang="de-DE" dirty="0" err="1"/>
              <a:t>of</a:t>
            </a:r>
            <a:r>
              <a:rPr lang="de-DE" dirty="0"/>
              <a:t> </a:t>
            </a:r>
            <a:r>
              <a:rPr lang="de-DE" dirty="0" err="1"/>
              <a:t>the</a:t>
            </a:r>
            <a:r>
              <a:rPr lang="de-DE" dirty="0"/>
              <a:t> relative </a:t>
            </a:r>
            <a:r>
              <a:rPr lang="de-DE" dirty="0" err="1"/>
              <a:t>term</a:t>
            </a:r>
            <a:r>
              <a:rPr lang="de-DE" dirty="0"/>
              <a:t>(s)</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extLst>
      <p:ext uri="{BB962C8B-B14F-4D97-AF65-F5344CB8AC3E}">
        <p14:creationId xmlns:p14="http://schemas.microsoft.com/office/powerpoint/2010/main" val="163776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85728"/>
            <a:ext cx="8229600" cy="1143000"/>
          </a:xfrm>
        </p:spPr>
        <p:txBody>
          <a:bodyPr>
            <a:normAutofit/>
          </a:bodyPr>
          <a:lstStyle/>
          <a:p>
            <a:r>
              <a:rPr lang="de-DE" sz="4000" dirty="0" err="1"/>
              <a:t>Concepts</a:t>
            </a:r>
            <a:r>
              <a:rPr lang="de-DE" sz="4000" dirty="0"/>
              <a:t> …</a:t>
            </a:r>
          </a:p>
        </p:txBody>
      </p:sp>
      <p:sp>
        <p:nvSpPr>
          <p:cNvPr id="3" name="Datumsplatzhalter 2"/>
          <p:cNvSpPr>
            <a:spLocks noGrp="1"/>
          </p:cNvSpPr>
          <p:nvPr>
            <p:ph type="dt" sz="half" idx="10"/>
          </p:nvPr>
        </p:nvSpPr>
        <p:spPr/>
        <p:txBody>
          <a:bodyPr/>
          <a:lstStyle/>
          <a:p>
            <a:r>
              <a:rPr lang="de-DE"/>
              <a:t>11th July 2018</a:t>
            </a:r>
            <a:endParaRPr lang="de-DE" dirty="0"/>
          </a:p>
        </p:txBody>
      </p:sp>
      <p:sp>
        <p:nvSpPr>
          <p:cNvPr id="4" name="Fußzeilenplatzhalter 3"/>
          <p:cNvSpPr>
            <a:spLocks noGrp="1"/>
          </p:cNvSpPr>
          <p:nvPr>
            <p:ph type="ftr" sz="quarter" idx="11"/>
          </p:nvPr>
        </p:nvSpPr>
        <p:spPr/>
        <p:txBody>
          <a:bodyPr/>
          <a:lstStyle/>
          <a:p>
            <a:endParaRPr lang="de-DE"/>
          </a:p>
          <a:p>
            <a:r>
              <a:rPr lang="de-DE"/>
              <a:t>ISKO 2018 Porto  Dahlberg-Panel</a:t>
            </a:r>
          </a:p>
          <a:p>
            <a:endParaRPr lang="de-DE" dirty="0"/>
          </a:p>
        </p:txBody>
      </p:sp>
      <p:sp>
        <p:nvSpPr>
          <p:cNvPr id="5" name="Foliennummernplatzhalter 4"/>
          <p:cNvSpPr>
            <a:spLocks noGrp="1"/>
          </p:cNvSpPr>
          <p:nvPr>
            <p:ph type="sldNum" sz="quarter" idx="12"/>
          </p:nvPr>
        </p:nvSpPr>
        <p:spPr/>
        <p:txBody>
          <a:bodyPr/>
          <a:lstStyle/>
          <a:p>
            <a:fld id="{20BD4CA4-D397-4097-9D03-F5216D07896D}" type="slidenum">
              <a:rPr lang="de-DE" smtClean="0"/>
              <a:pPr/>
              <a:t>9</a:t>
            </a:fld>
            <a:endParaRPr lang="de-DE" dirty="0"/>
          </a:p>
        </p:txBody>
      </p:sp>
      <p:sp>
        <p:nvSpPr>
          <p:cNvPr id="6" name="Inhaltsplatzhalter 5"/>
          <p:cNvSpPr>
            <a:spLocks noGrp="1"/>
          </p:cNvSpPr>
          <p:nvPr>
            <p:ph idx="1"/>
          </p:nvPr>
        </p:nvSpPr>
        <p:spPr>
          <a:xfrm>
            <a:off x="914400" y="1857364"/>
            <a:ext cx="8229600" cy="4686320"/>
          </a:xfrm>
        </p:spPr>
        <p:txBody>
          <a:bodyPr>
            <a:normAutofit/>
          </a:bodyPr>
          <a:lstStyle/>
          <a:p>
            <a:r>
              <a:rPr lang="de-DE" dirty="0"/>
              <a:t>express ‚</a:t>
            </a:r>
            <a:r>
              <a:rPr lang="de-DE" dirty="0" err="1"/>
              <a:t>noematic</a:t>
            </a:r>
            <a:r>
              <a:rPr lang="de-DE" dirty="0"/>
              <a:t> </a:t>
            </a:r>
            <a:r>
              <a:rPr lang="de-DE" dirty="0" err="1"/>
              <a:t>knowledge</a:t>
            </a:r>
            <a:r>
              <a:rPr lang="de-DE" dirty="0"/>
              <a:t>‘ </a:t>
            </a:r>
            <a:r>
              <a:rPr lang="de-DE" sz="2400" dirty="0"/>
              <a:t>(</a:t>
            </a:r>
            <a:r>
              <a:rPr lang="de-DE" sz="2400" dirty="0" err="1"/>
              <a:t>preceded</a:t>
            </a:r>
            <a:r>
              <a:rPr lang="de-DE" sz="2400" dirty="0"/>
              <a:t> </a:t>
            </a:r>
            <a:r>
              <a:rPr lang="de-DE" sz="2400" dirty="0" err="1"/>
              <a:t>by</a:t>
            </a:r>
            <a:r>
              <a:rPr lang="de-DE" sz="2400" dirty="0"/>
              <a:t> ‚</a:t>
            </a:r>
            <a:r>
              <a:rPr lang="de-DE" sz="2400" dirty="0" err="1"/>
              <a:t>noetic</a:t>
            </a:r>
            <a:r>
              <a:rPr lang="de-DE" sz="2400" dirty="0"/>
              <a:t> </a:t>
            </a:r>
            <a:r>
              <a:rPr lang="de-DE" sz="2400" dirty="0" err="1"/>
              <a:t>knowledge</a:t>
            </a:r>
            <a:r>
              <a:rPr lang="de-DE" sz="2400" dirty="0"/>
              <a:t>‘, </a:t>
            </a:r>
            <a:r>
              <a:rPr lang="de-DE" sz="2400" dirty="0" err="1"/>
              <a:t>ie</a:t>
            </a:r>
            <a:r>
              <a:rPr lang="de-DE" sz="2400" dirty="0"/>
              <a:t>. </a:t>
            </a:r>
            <a:r>
              <a:rPr lang="de-DE" sz="2400" dirty="0" err="1"/>
              <a:t>the</a:t>
            </a:r>
            <a:r>
              <a:rPr lang="de-DE" sz="2400" dirty="0"/>
              <a:t> </a:t>
            </a:r>
            <a:r>
              <a:rPr lang="de-DE" sz="2400" dirty="0" err="1"/>
              <a:t>psychological</a:t>
            </a:r>
            <a:r>
              <a:rPr lang="de-DE" sz="2400" dirty="0"/>
              <a:t> </a:t>
            </a:r>
            <a:r>
              <a:rPr lang="de-DE" sz="2400" dirty="0" err="1"/>
              <a:t>procedure</a:t>
            </a:r>
            <a:r>
              <a:rPr lang="de-DE" sz="2400" dirty="0"/>
              <a:t> </a:t>
            </a:r>
            <a:r>
              <a:rPr lang="de-DE" sz="2400" dirty="0" err="1"/>
              <a:t>of</a:t>
            </a:r>
            <a:r>
              <a:rPr lang="de-DE" sz="2400" dirty="0"/>
              <a:t> </a:t>
            </a:r>
            <a:r>
              <a:rPr lang="de-DE" sz="2400" dirty="0" err="1"/>
              <a:t>becoming</a:t>
            </a:r>
            <a:r>
              <a:rPr lang="de-DE" sz="2400" dirty="0"/>
              <a:t> </a:t>
            </a:r>
            <a:r>
              <a:rPr lang="de-DE" sz="2400" dirty="0" err="1"/>
              <a:t>conscious</a:t>
            </a:r>
            <a:r>
              <a:rPr lang="de-DE" sz="2400" dirty="0"/>
              <a:t>, i.e. </a:t>
            </a:r>
            <a:r>
              <a:rPr lang="de-DE" sz="2400" dirty="0" err="1"/>
              <a:t>arriving</a:t>
            </a:r>
            <a:r>
              <a:rPr lang="de-DE" sz="2400" dirty="0"/>
              <a:t> at </a:t>
            </a:r>
            <a:r>
              <a:rPr lang="de-DE" sz="2400" dirty="0" err="1"/>
              <a:t>this</a:t>
            </a:r>
            <a:r>
              <a:rPr lang="de-DE" sz="2400" dirty="0"/>
              <a:t> ‚</a:t>
            </a:r>
            <a:r>
              <a:rPr lang="de-DE" sz="2400" dirty="0" err="1"/>
              <a:t>noem</a:t>
            </a:r>
            <a:r>
              <a:rPr lang="de-DE" sz="2400" dirty="0"/>
              <a:t>. </a:t>
            </a:r>
            <a:r>
              <a:rPr lang="de-DE" sz="2400" dirty="0" err="1"/>
              <a:t>knowledge</a:t>
            </a:r>
            <a:r>
              <a:rPr lang="de-DE" sz="2400" dirty="0"/>
              <a:t>‘)</a:t>
            </a:r>
          </a:p>
          <a:p>
            <a:r>
              <a:rPr lang="de-DE" dirty="0"/>
              <a:t>express, and </a:t>
            </a:r>
            <a:r>
              <a:rPr lang="de-DE" dirty="0" err="1"/>
              <a:t>are</a:t>
            </a:r>
            <a:r>
              <a:rPr lang="de-DE" dirty="0"/>
              <a:t> </a:t>
            </a:r>
            <a:r>
              <a:rPr lang="de-DE" dirty="0" err="1"/>
              <a:t>based</a:t>
            </a:r>
            <a:r>
              <a:rPr lang="de-DE" dirty="0"/>
              <a:t> on, </a:t>
            </a:r>
            <a:r>
              <a:rPr lang="de-DE" u="sng" dirty="0" err="1"/>
              <a:t>concept</a:t>
            </a:r>
            <a:r>
              <a:rPr lang="de-DE" u="sng" dirty="0"/>
              <a:t> </a:t>
            </a:r>
            <a:r>
              <a:rPr lang="de-DE" u="sng" dirty="0" err="1"/>
              <a:t>relationships</a:t>
            </a:r>
            <a:r>
              <a:rPr lang="de-DE" sz="2400" dirty="0"/>
              <a:t>:</a:t>
            </a:r>
          </a:p>
          <a:p>
            <a:r>
              <a:rPr lang="de-DE" sz="2400" dirty="0"/>
              <a:t>formal </a:t>
            </a:r>
            <a:r>
              <a:rPr lang="de-DE" sz="2400" dirty="0" err="1"/>
              <a:t>relations</a:t>
            </a:r>
            <a:r>
              <a:rPr lang="de-DE" sz="2400" dirty="0"/>
              <a:t> (</a:t>
            </a:r>
            <a:r>
              <a:rPr lang="de-DE" sz="2400" dirty="0" err="1"/>
              <a:t>identity</a:t>
            </a:r>
            <a:r>
              <a:rPr lang="de-DE" sz="2400" dirty="0"/>
              <a:t>; </a:t>
            </a:r>
            <a:r>
              <a:rPr lang="de-DE" sz="2400" dirty="0" err="1"/>
              <a:t>inclusion</a:t>
            </a:r>
            <a:r>
              <a:rPr lang="de-DE" sz="2400" dirty="0"/>
              <a:t> .. ); </a:t>
            </a:r>
            <a:r>
              <a:rPr lang="de-DE" sz="2400" dirty="0" err="1"/>
              <a:t>categorial</a:t>
            </a:r>
            <a:r>
              <a:rPr lang="de-DE" sz="2400" dirty="0"/>
              <a:t> </a:t>
            </a:r>
            <a:r>
              <a:rPr lang="de-DE" sz="2400" dirty="0" err="1"/>
              <a:t>relations</a:t>
            </a:r>
            <a:r>
              <a:rPr lang="de-DE" sz="2400" dirty="0"/>
              <a:t> (</a:t>
            </a:r>
            <a:r>
              <a:rPr lang="de-DE" sz="2400" dirty="0" err="1"/>
              <a:t>entities</a:t>
            </a:r>
            <a:r>
              <a:rPr lang="de-DE" sz="2400" dirty="0"/>
              <a:t>: </a:t>
            </a:r>
            <a:r>
              <a:rPr lang="de-DE" sz="2400" dirty="0" err="1"/>
              <a:t>abstract</a:t>
            </a:r>
            <a:r>
              <a:rPr lang="de-DE" sz="2400" dirty="0"/>
              <a:t>; .. ; </a:t>
            </a:r>
            <a:r>
              <a:rPr lang="de-DE" sz="2400" dirty="0" err="1"/>
              <a:t>properties</a:t>
            </a:r>
            <a:r>
              <a:rPr lang="de-DE" sz="2400" dirty="0"/>
              <a:t>: </a:t>
            </a:r>
            <a:r>
              <a:rPr lang="de-DE" sz="2400" dirty="0" err="1"/>
              <a:t>quantity</a:t>
            </a:r>
            <a:r>
              <a:rPr lang="de-DE" sz="2400" dirty="0"/>
              <a:t>; ..;  </a:t>
            </a:r>
            <a:r>
              <a:rPr lang="de-DE" sz="2400" dirty="0" err="1"/>
              <a:t>activities</a:t>
            </a:r>
            <a:r>
              <a:rPr lang="de-DE" sz="2400" dirty="0"/>
              <a:t>; ..; </a:t>
            </a:r>
            <a:r>
              <a:rPr lang="de-DE" sz="2400" dirty="0" err="1"/>
              <a:t>dimensions</a:t>
            </a:r>
            <a:r>
              <a:rPr lang="de-DE" sz="2400" dirty="0"/>
              <a:t>: time; </a:t>
            </a:r>
            <a:r>
              <a:rPr lang="de-DE" sz="2400" dirty="0" err="1"/>
              <a:t>space</a:t>
            </a:r>
            <a:r>
              <a:rPr lang="de-DE" sz="2400" dirty="0"/>
              <a:t>; .. ); </a:t>
            </a:r>
            <a:r>
              <a:rPr lang="de-DE" sz="2400" dirty="0" err="1"/>
              <a:t>contents-related</a:t>
            </a:r>
            <a:r>
              <a:rPr lang="de-DE" sz="2400" dirty="0"/>
              <a:t> </a:t>
            </a:r>
            <a:r>
              <a:rPr lang="de-DE" sz="2400" dirty="0" err="1"/>
              <a:t>relations</a:t>
            </a:r>
            <a:r>
              <a:rPr lang="de-DE" sz="2400" dirty="0"/>
              <a:t>: </a:t>
            </a:r>
          </a:p>
          <a:p>
            <a:r>
              <a:rPr lang="de-DE" sz="2400" dirty="0"/>
              <a:t>- </a:t>
            </a:r>
            <a:r>
              <a:rPr lang="de-DE" sz="2400" dirty="0" err="1"/>
              <a:t>generic</a:t>
            </a:r>
            <a:r>
              <a:rPr lang="de-DE" sz="2400" dirty="0"/>
              <a:t> </a:t>
            </a:r>
            <a:r>
              <a:rPr lang="de-DE" sz="2400" dirty="0" err="1"/>
              <a:t>relation</a:t>
            </a:r>
            <a:r>
              <a:rPr lang="de-DE" sz="2400" dirty="0"/>
              <a:t> („</a:t>
            </a:r>
            <a:r>
              <a:rPr lang="de-DE" sz="2400" dirty="0" err="1"/>
              <a:t>is</a:t>
            </a:r>
            <a:r>
              <a:rPr lang="de-DE" sz="2400" dirty="0"/>
              <a:t> a“); partitive </a:t>
            </a:r>
            <a:r>
              <a:rPr lang="de-DE" sz="2400" dirty="0" err="1"/>
              <a:t>relation</a:t>
            </a:r>
            <a:r>
              <a:rPr lang="de-DE" sz="2400" dirty="0"/>
              <a:t> („</a:t>
            </a:r>
            <a:r>
              <a:rPr lang="de-DE" sz="2400" dirty="0" err="1"/>
              <a:t>is</a:t>
            </a:r>
            <a:r>
              <a:rPr lang="de-DE" sz="2400" dirty="0"/>
              <a:t> </a:t>
            </a:r>
            <a:r>
              <a:rPr lang="de-DE" sz="2400" dirty="0" err="1"/>
              <a:t>part</a:t>
            </a:r>
            <a:r>
              <a:rPr lang="de-DE" sz="2400" dirty="0"/>
              <a:t> </a:t>
            </a:r>
            <a:r>
              <a:rPr lang="de-DE" sz="2400" dirty="0" err="1"/>
              <a:t>of</a:t>
            </a:r>
            <a:r>
              <a:rPr lang="de-DE" sz="2400" dirty="0"/>
              <a:t>“); </a:t>
            </a:r>
            <a:r>
              <a:rPr lang="de-DE" sz="2400" dirty="0" err="1"/>
              <a:t>opposition</a:t>
            </a:r>
            <a:r>
              <a:rPr lang="de-DE" sz="2400" dirty="0"/>
              <a:t> / </a:t>
            </a:r>
            <a:r>
              <a:rPr lang="de-DE" sz="2400" dirty="0" err="1"/>
              <a:t>complementary</a:t>
            </a:r>
            <a:r>
              <a:rPr lang="de-DE" sz="2400" dirty="0"/>
              <a:t> </a:t>
            </a:r>
            <a:r>
              <a:rPr lang="de-DE" sz="2400" dirty="0" err="1"/>
              <a:t>relation</a:t>
            </a:r>
            <a:r>
              <a:rPr lang="de-DE" sz="2400" dirty="0"/>
              <a:t>; </a:t>
            </a:r>
            <a:r>
              <a:rPr lang="de-DE" sz="2400" dirty="0" err="1"/>
              <a:t>functional</a:t>
            </a:r>
            <a:r>
              <a:rPr lang="de-DE" sz="2400" dirty="0"/>
              <a:t> </a:t>
            </a:r>
            <a:r>
              <a:rPr lang="de-DE" sz="2400" dirty="0" err="1"/>
              <a:t>relation</a:t>
            </a:r>
            <a:r>
              <a:rPr lang="de-DE" sz="2400" dirty="0"/>
              <a:t> </a:t>
            </a:r>
          </a:p>
        </p:txBody>
      </p:sp>
      <p:sp>
        <p:nvSpPr>
          <p:cNvPr id="7" name="Textfeld 6"/>
          <p:cNvSpPr txBox="1"/>
          <p:nvPr/>
        </p:nvSpPr>
        <p:spPr>
          <a:xfrm>
            <a:off x="6244175" y="6390376"/>
            <a:ext cx="1857388" cy="276999"/>
          </a:xfrm>
          <a:prstGeom prst="rect">
            <a:avLst/>
          </a:prstGeom>
          <a:solidFill>
            <a:schemeClr val="bg1"/>
          </a:solidFill>
        </p:spPr>
        <p:txBody>
          <a:bodyPr wrap="square" rtlCol="0">
            <a:spAutoFit/>
          </a:bodyPr>
          <a:lstStyle/>
          <a:p>
            <a:pPr algn="r"/>
            <a:r>
              <a:rPr lang="de-DE" sz="1200" b="0" dirty="0" err="1">
                <a:solidFill>
                  <a:schemeClr val="bg1">
                    <a:lumMod val="50000"/>
                  </a:schemeClr>
                </a:solidFill>
              </a:rPr>
              <a:t>Panelist</a:t>
            </a:r>
            <a:r>
              <a:rPr lang="de-DE" sz="1200" b="0" dirty="0">
                <a:solidFill>
                  <a:schemeClr val="bg1">
                    <a:lumMod val="50000"/>
                  </a:schemeClr>
                </a:solidFill>
              </a:rPr>
              <a:t>: </a:t>
            </a:r>
            <a:r>
              <a:rPr lang="de-DE" sz="1200" b="1" dirty="0"/>
              <a:t>Axel </a:t>
            </a:r>
            <a:r>
              <a:rPr lang="de-DE" sz="1200" b="1" dirty="0" err="1"/>
              <a:t>Ermert</a:t>
            </a:r>
            <a:endParaRPr lang="de-DE" sz="1200" b="1" dirty="0"/>
          </a:p>
        </p:txBody>
      </p:sp>
    </p:spTree>
    <p:extLst>
      <p:ext uri="{BB962C8B-B14F-4D97-AF65-F5344CB8AC3E}">
        <p14:creationId xmlns:p14="http://schemas.microsoft.com/office/powerpoint/2010/main" val="1456464868"/>
      </p:ext>
    </p:extLst>
  </p:cSld>
  <p:clrMapOvr>
    <a:masterClrMapping/>
  </p:clrMapOvr>
</p:sld>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3787</Words>
  <Application>Microsoft Office PowerPoint</Application>
  <PresentationFormat>Presentación en pantalla (4:3)</PresentationFormat>
  <Paragraphs>640</Paragraphs>
  <Slides>47</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47</vt:i4>
      </vt:variant>
    </vt:vector>
  </HeadingPairs>
  <TitlesOfParts>
    <vt:vector size="54" baseType="lpstr">
      <vt:lpstr>Arial</vt:lpstr>
      <vt:lpstr>Calibri</vt:lpstr>
      <vt:lpstr>Courier New</vt:lpstr>
      <vt:lpstr>Mangal</vt:lpstr>
      <vt:lpstr>Times New Roman</vt:lpstr>
      <vt:lpstr>Wingdings</vt:lpstr>
      <vt:lpstr>Benutzerdefiniertes Design</vt:lpstr>
      <vt:lpstr>A Vision of Knowledge Organization Panel in Honor of Ingetraut Dahlberg</vt:lpstr>
      <vt:lpstr>Dr. Ingetraut Dahlberg Ϯ 24.10.2017</vt:lpstr>
      <vt:lpstr>10 Desiderata for KO</vt:lpstr>
      <vt:lpstr>Panel Topics</vt:lpstr>
      <vt:lpstr>Presentación de PowerPoint</vt:lpstr>
      <vt:lpstr>I.  Knowledge units</vt:lpstr>
      <vt:lpstr>What is a Concept?</vt:lpstr>
      <vt:lpstr>Concepts …</vt:lpstr>
      <vt:lpstr>Concepts …</vt:lpstr>
      <vt:lpstr>The role of definitions</vt:lpstr>
      <vt:lpstr>Terminology corpora</vt:lpstr>
      <vt:lpstr>I.  Knowledge units (co-statement)</vt:lpstr>
      <vt:lpstr>II.  KOSs types</vt:lpstr>
      <vt:lpstr>10 Desiderata for KO</vt:lpstr>
      <vt:lpstr>KOS Types based on Classification System for  Knowledge Organization Literature </vt:lpstr>
      <vt:lpstr>KOS Types discussed by Ingetraut Dahlberg  in her 2017 Brief Communication article </vt:lpstr>
      <vt:lpstr> A new  universal classification system </vt:lpstr>
      <vt:lpstr>A universal ontology  “A completely innovative  universal classification system: ICC”* which delivers it as an upper ontology </vt:lpstr>
      <vt:lpstr>II.  KOSs types. Critical aspects</vt:lpstr>
      <vt:lpstr>II.  KOSs types. . Critical aspects</vt:lpstr>
      <vt:lpstr>II.  KOSs types. Critical aspects</vt:lpstr>
      <vt:lpstr>II.  KOSs types. Critical aspects</vt:lpstr>
      <vt:lpstr>II.  KOSs types. Critical aspects</vt:lpstr>
      <vt:lpstr>III. The logic of ICC</vt:lpstr>
      <vt:lpstr>Presentación de PowerPoint</vt:lpstr>
      <vt:lpstr>Presentación de PowerPoint</vt:lpstr>
      <vt:lpstr>Presentación de PowerPoint</vt:lpstr>
      <vt:lpstr>Presentación de PowerPoint</vt:lpstr>
      <vt:lpstr>The logic of ICC (co-statement)</vt:lpstr>
      <vt:lpstr>IV. KO as    Science of Science</vt:lpstr>
      <vt:lpstr>Dahlberg‘ s KO</vt:lpstr>
      <vt:lpstr>Further key aspects</vt:lpstr>
      <vt:lpstr>ISKO Encyclopedia of Knowledge Organization (IEKO)</vt:lpstr>
      <vt:lpstr>ISKO Encyclopedia of Knowledge Organization (IEKO)</vt:lpstr>
      <vt:lpstr>IV. KO as Science  of Science (co-statement)</vt:lpstr>
      <vt:lpstr>V.  KO formation and environment</vt:lpstr>
      <vt:lpstr>Knowledge Organization: A New Science</vt:lpstr>
      <vt:lpstr>Science is …</vt:lpstr>
      <vt:lpstr>Presentación de PowerPoint</vt:lpstr>
      <vt:lpstr>Legacy of Science</vt:lpstr>
      <vt:lpstr>Presentación de PowerPoint</vt:lpstr>
      <vt:lpstr>V.  KO formation and environment  (co-statement)</vt:lpstr>
      <vt:lpstr>V.  KO formation and environment  (co-statement)</vt:lpstr>
      <vt:lpstr>Further Topics/ Open Forum Discussion</vt:lpstr>
      <vt:lpstr>Open Floor Discussion</vt:lpstr>
      <vt:lpstr>Final Synopsis</vt:lpstr>
      <vt:lpstr>Presentación de PowerPoint</vt:lpstr>
    </vt:vector>
  </TitlesOfParts>
  <Company>Supelec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User</dc:creator>
  <cp:lastModifiedBy>rosas</cp:lastModifiedBy>
  <cp:revision>109</cp:revision>
  <dcterms:created xsi:type="dcterms:W3CDTF">2018-03-19T18:15:50Z</dcterms:created>
  <dcterms:modified xsi:type="dcterms:W3CDTF">2018-07-11T09:55:05Z</dcterms:modified>
</cp:coreProperties>
</file>